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BBC9B2C-DACF-4471-AD83-1836384C6EC2}" type="datetimeFigureOut">
              <a:rPr lang="id-ID" smtClean="0"/>
              <a:pPr/>
              <a:t>10/10/2017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8586D8C-78D9-40C3-B2EB-4B35CFFAFAC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C9B2C-DACF-4471-AD83-1836384C6EC2}" type="datetimeFigureOut">
              <a:rPr lang="id-ID" smtClean="0"/>
              <a:pPr/>
              <a:t>10/10/2017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86D8C-78D9-40C3-B2EB-4B35CFFAFAC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BBC9B2C-DACF-4471-AD83-1836384C6EC2}" type="datetimeFigureOut">
              <a:rPr lang="id-ID" smtClean="0"/>
              <a:pPr/>
              <a:t>10/10/2017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8586D8C-78D9-40C3-B2EB-4B35CFFAFAC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C9B2C-DACF-4471-AD83-1836384C6EC2}" type="datetimeFigureOut">
              <a:rPr lang="id-ID" smtClean="0"/>
              <a:pPr/>
              <a:t>10/10/2017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86D8C-78D9-40C3-B2EB-4B35CFFAFAC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BBC9B2C-DACF-4471-AD83-1836384C6EC2}" type="datetimeFigureOut">
              <a:rPr lang="id-ID" smtClean="0"/>
              <a:pPr/>
              <a:t>10/10/2017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8586D8C-78D9-40C3-B2EB-4B35CFFAFAC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C9B2C-DACF-4471-AD83-1836384C6EC2}" type="datetimeFigureOut">
              <a:rPr lang="id-ID" smtClean="0"/>
              <a:pPr/>
              <a:t>10/10/2017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86D8C-78D9-40C3-B2EB-4B35CFFAFAC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C9B2C-DACF-4471-AD83-1836384C6EC2}" type="datetimeFigureOut">
              <a:rPr lang="id-ID" smtClean="0"/>
              <a:pPr/>
              <a:t>10/10/2017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86D8C-78D9-40C3-B2EB-4B35CFFAFAC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C9B2C-DACF-4471-AD83-1836384C6EC2}" type="datetimeFigureOut">
              <a:rPr lang="id-ID" smtClean="0"/>
              <a:pPr/>
              <a:t>10/10/2017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86D8C-78D9-40C3-B2EB-4B35CFFAFAC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BBC9B2C-DACF-4471-AD83-1836384C6EC2}" type="datetimeFigureOut">
              <a:rPr lang="id-ID" smtClean="0"/>
              <a:pPr/>
              <a:t>10/10/2017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86D8C-78D9-40C3-B2EB-4B35CFFAFAC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C9B2C-DACF-4471-AD83-1836384C6EC2}" type="datetimeFigureOut">
              <a:rPr lang="id-ID" smtClean="0"/>
              <a:pPr/>
              <a:t>10/10/2017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86D8C-78D9-40C3-B2EB-4B35CFFAFAC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C9B2C-DACF-4471-AD83-1836384C6EC2}" type="datetimeFigureOut">
              <a:rPr lang="id-ID" smtClean="0"/>
              <a:pPr/>
              <a:t>10/10/2017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586D8C-78D9-40C3-B2EB-4B35CFFAFAC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BBC9B2C-DACF-4471-AD83-1836384C6EC2}" type="datetimeFigureOut">
              <a:rPr lang="id-ID" smtClean="0"/>
              <a:pPr/>
              <a:t>10/10/2017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8586D8C-78D9-40C3-B2EB-4B35CFFAFAC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BIAYA BAHAN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4613768"/>
            <a:ext cx="5114778" cy="1101248"/>
          </a:xfrm>
        </p:spPr>
        <p:txBody>
          <a:bodyPr>
            <a:normAutofit lnSpcReduction="10000"/>
          </a:bodyPr>
          <a:lstStyle/>
          <a:p>
            <a:pPr algn="r"/>
            <a:r>
              <a:rPr lang="id-ID" b="1" dirty="0" smtClean="0"/>
              <a:t>HARIRI, SE., M.Ak</a:t>
            </a:r>
          </a:p>
          <a:p>
            <a:pPr algn="r"/>
            <a:r>
              <a:rPr lang="id-ID" b="1" dirty="0" smtClean="0"/>
              <a:t>Universitas Islam Malang</a:t>
            </a:r>
          </a:p>
          <a:p>
            <a:pPr algn="r"/>
            <a:r>
              <a:rPr lang="id-ID" b="1" dirty="0" smtClean="0"/>
              <a:t>2016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198541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i="1" dirty="0" smtClean="0"/>
              <a:t>Sistem Perpetual</a:t>
            </a:r>
          </a:p>
          <a:p>
            <a:pPr>
              <a:buNone/>
            </a:pPr>
            <a:r>
              <a:rPr lang="id-ID" dirty="0" smtClean="0"/>
              <a:t>Mutasi bahan (pembelian dan penggunaan) secara terus menerus dicatat pada pembukuan perusahaan. Pembelian bahan dicatat dengan men debit akun bahan dan penggunaan bahan dikreditkan ke akun bahan.</a:t>
            </a:r>
          </a:p>
          <a:p>
            <a:pPr>
              <a:buNone/>
            </a:pPr>
            <a:r>
              <a:rPr lang="id-ID" dirty="0" smtClean="0"/>
              <a:t>Untuk mencatat secara rinci setiap pembelian dan penggunaan bahan, dibuat kartu persediaan untuk setiap jenis bahan (sebagai akun kontrol persediaan).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50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296"/>
                <a:gridCol w="1928826"/>
                <a:gridCol w="1766878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Transaksi</a:t>
                      </a:r>
                      <a:endParaRPr lang="id-ID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Akun Kontrol</a:t>
                      </a:r>
                      <a:endParaRPr lang="id-ID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Debit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Kredit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Pembelian bahan baku untuk stok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Bahan baku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Utang dagang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Pembelian bahan baku untuk pesanan atau departemen produksi tertentu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Barang</a:t>
                      </a:r>
                      <a:r>
                        <a:rPr lang="id-ID" sz="1400" baseline="0" dirty="0" smtClean="0"/>
                        <a:t> Dalam Proses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Utang dagang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Penggunaan bahan baku untuk pesanan atau departemen produksi tertentu dari stok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Barang</a:t>
                      </a:r>
                      <a:r>
                        <a:rPr lang="id-ID" sz="1400" baseline="0" dirty="0" smtClean="0"/>
                        <a:t> Dalam Proses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Bahan baku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Pembelian bahan penolong untuk stok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Bahan</a:t>
                      </a:r>
                      <a:r>
                        <a:rPr lang="id-ID" sz="1400" baseline="0" dirty="0" smtClean="0"/>
                        <a:t> penolong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Utang dagang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Pembelian bahan penolong untuk pesanan atau departemen produksi tertentu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BOP Sesungguhnya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Utang dagang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Penggunaan bahan penolong untuk pesanan atau departemen produksi tertentu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BOP Sesungguhnya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Bahan penolong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Penggunaan bahan penolong untuk departemen pemasaran &amp; admin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Biaya Pemasaran</a:t>
                      </a:r>
                    </a:p>
                    <a:p>
                      <a:r>
                        <a:rPr lang="id-ID" sz="1400" dirty="0" smtClean="0"/>
                        <a:t>Biaya</a:t>
                      </a:r>
                      <a:r>
                        <a:rPr lang="id-ID" sz="1400" baseline="0" dirty="0" smtClean="0"/>
                        <a:t> Admn &amp; umum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Bahan penolong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Penentuan harga perolehan bahan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Harga perolehan bahan</a:t>
            </a:r>
          </a:p>
          <a:p>
            <a:pPr>
              <a:buNone/>
            </a:pPr>
            <a:r>
              <a:rPr lang="id-ID" dirty="0" smtClean="0"/>
              <a:t>	Harga perolehan bahan mencakup 2 kategori:</a:t>
            </a:r>
          </a:p>
          <a:p>
            <a:pPr marL="514350" indent="-514350">
              <a:buAutoNum type="arabicPeriod"/>
            </a:pPr>
            <a:r>
              <a:rPr lang="id-ID" dirty="0" smtClean="0"/>
              <a:t>Harga beli yang tercantum dalam faktur dari pemasok.</a:t>
            </a:r>
          </a:p>
          <a:p>
            <a:pPr marL="514350" indent="-514350">
              <a:buAutoNum type="arabicPeriod"/>
            </a:pPr>
            <a:r>
              <a:rPr lang="id-ID" dirty="0" smtClean="0"/>
              <a:t>Pengeluaran lain yang terjadi untuk membeli bahan sampai bahan siap untuk diproduksi.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Contoh:</a:t>
            </a:r>
          </a:p>
          <a:p>
            <a:pPr>
              <a:buNone/>
            </a:pPr>
            <a:r>
              <a:rPr lang="id-ID" dirty="0" smtClean="0"/>
              <a:t>	Perusahaan Omega membeli bahan baku dan bahan penolong masing-masing seharga Rp.1.000.000 dan Rp.500.000. Jika perusahaan menggunakan akun terpisah untuk bahan baku dan bahan penolong maka jurnal untuk mencatat transaksi tersebut adalah:</a:t>
            </a:r>
          </a:p>
          <a:p>
            <a:pPr>
              <a:buNone/>
            </a:pPr>
            <a:r>
              <a:rPr lang="id-ID" dirty="0" smtClean="0"/>
              <a:t>		Bahan baku			1.000.000</a:t>
            </a:r>
          </a:p>
          <a:p>
            <a:pPr>
              <a:buNone/>
            </a:pPr>
            <a:r>
              <a:rPr lang="id-ID" dirty="0" smtClean="0"/>
              <a:t>		Bahan penolong		   500.000</a:t>
            </a:r>
          </a:p>
          <a:p>
            <a:pPr>
              <a:buNone/>
            </a:pPr>
            <a:r>
              <a:rPr lang="id-ID" dirty="0" smtClean="0"/>
              <a:t>			utang dagang/kas		1.500.000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Potongan Tunai</a:t>
            </a:r>
          </a:p>
          <a:p>
            <a:pPr>
              <a:buNone/>
            </a:pPr>
            <a:r>
              <a:rPr lang="id-ID" dirty="0" smtClean="0"/>
              <a:t>	Potongan tunai dapat diberikan oleh pemasok kepada pembeli yang membayar sesuai jangka waktu yang ditetapkan pemasok.</a:t>
            </a:r>
          </a:p>
          <a:p>
            <a:pPr>
              <a:buNone/>
            </a:pPr>
            <a:r>
              <a:rPr lang="id-ID" dirty="0" smtClean="0"/>
              <a:t>Contoh:</a:t>
            </a:r>
          </a:p>
          <a:p>
            <a:pPr>
              <a:buNone/>
            </a:pPr>
            <a:r>
              <a:rPr lang="id-ID" dirty="0" smtClean="0"/>
              <a:t>	Tanggal 20 Januari 2011, perusahaan Omega membeli bahan seharga Rp.1.000.000 dengan termin 2/10, n/30. Tanggal 25 Januari 2011, perusahaan melakukan pelunasan. Jurnal untuk mencatat transaksi tersebut adalah: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i="1" dirty="0" smtClean="0"/>
              <a:t>Perusahaan menggunakan metode bruto</a:t>
            </a:r>
          </a:p>
          <a:p>
            <a:pPr>
              <a:buNone/>
            </a:pPr>
            <a:r>
              <a:rPr lang="id-ID" dirty="0" smtClean="0"/>
              <a:t>	20/1/2011 Bahan		1.000.000</a:t>
            </a:r>
          </a:p>
          <a:p>
            <a:pPr>
              <a:buNone/>
            </a:pPr>
            <a:r>
              <a:rPr lang="id-ID" dirty="0" smtClean="0"/>
              <a:t>				Utang dagang	1.000.000</a:t>
            </a:r>
          </a:p>
          <a:p>
            <a:pPr>
              <a:buNone/>
            </a:pPr>
            <a:r>
              <a:rPr lang="id-ID" dirty="0" smtClean="0"/>
              <a:t>	25/1/2011 Utang dagang	1.000.0000</a:t>
            </a:r>
          </a:p>
          <a:p>
            <a:pPr>
              <a:buNone/>
            </a:pPr>
            <a:r>
              <a:rPr lang="id-ID" dirty="0" smtClean="0"/>
              <a:t>				Pot. Pembelian	  20.000</a:t>
            </a:r>
          </a:p>
          <a:p>
            <a:pPr>
              <a:buNone/>
            </a:pPr>
            <a:r>
              <a:rPr lang="id-ID" dirty="0" smtClean="0"/>
              <a:t>				Kas			980.000</a:t>
            </a:r>
          </a:p>
          <a:p>
            <a:r>
              <a:rPr lang="id-ID" i="1" dirty="0" smtClean="0"/>
              <a:t>Perusahaan menggunakan metode neto</a:t>
            </a:r>
          </a:p>
          <a:p>
            <a:pPr>
              <a:buNone/>
            </a:pPr>
            <a:r>
              <a:rPr lang="id-ID" dirty="0" smtClean="0"/>
              <a:t>	20/1/2011 Bahan		980.000</a:t>
            </a:r>
          </a:p>
          <a:p>
            <a:pPr>
              <a:buNone/>
            </a:pPr>
            <a:r>
              <a:rPr lang="id-ID" dirty="0" smtClean="0"/>
              <a:t>				Utang dagang	980.000</a:t>
            </a:r>
          </a:p>
          <a:p>
            <a:pPr>
              <a:buNone/>
            </a:pPr>
            <a:r>
              <a:rPr lang="id-ID" dirty="0" smtClean="0"/>
              <a:t>	25/1/2011 Utang dagang	980.0000</a:t>
            </a:r>
          </a:p>
          <a:p>
            <a:pPr>
              <a:buNone/>
            </a:pPr>
            <a:r>
              <a:rPr lang="id-ID" dirty="0" smtClean="0"/>
              <a:t>				Kas			980.000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Biaya angkut pembelian</a:t>
            </a:r>
          </a:p>
          <a:p>
            <a:pPr>
              <a:buNone/>
            </a:pPr>
            <a:r>
              <a:rPr lang="id-ID" dirty="0" smtClean="0"/>
              <a:t>	Biaya angkut dibayar oleh pembeli, berarti pengorbanan ekonomis pembeli untuk memperoleh bahan menjadi bertambah (merupakan komponen harga perolehan bahan).</a:t>
            </a:r>
          </a:p>
          <a:p>
            <a:pPr>
              <a:buNone/>
            </a:pPr>
            <a:r>
              <a:rPr lang="id-ID" dirty="0" smtClean="0"/>
              <a:t>Contoh:</a:t>
            </a:r>
          </a:p>
          <a:p>
            <a:pPr>
              <a:buNone/>
            </a:pPr>
            <a:r>
              <a:rPr lang="id-ID" dirty="0" smtClean="0"/>
              <a:t>	Tanggal 30 Januari 2011, PT Omega membeli bahan seharga Rp.500.000 secara tunai. Biaya angkut yang dibayar PT Omega untuk mengankut bahan sampai ke gudang adalah Rp.50.000.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i="1" dirty="0" smtClean="0"/>
              <a:t>Jika dibeli secara tunai</a:t>
            </a:r>
          </a:p>
          <a:p>
            <a:pPr>
              <a:buNone/>
            </a:pPr>
            <a:r>
              <a:rPr lang="id-ID" dirty="0" smtClean="0"/>
              <a:t>		Bahan			550.000</a:t>
            </a:r>
          </a:p>
          <a:p>
            <a:pPr>
              <a:buNone/>
            </a:pPr>
            <a:r>
              <a:rPr lang="id-ID" dirty="0" smtClean="0"/>
              <a:t>			Kas			550.000</a:t>
            </a:r>
          </a:p>
          <a:p>
            <a:pPr>
              <a:buNone/>
            </a:pPr>
            <a:endParaRPr lang="id-ID" dirty="0" smtClean="0"/>
          </a:p>
          <a:p>
            <a:r>
              <a:rPr lang="id-ID" i="1" dirty="0" smtClean="0"/>
              <a:t>Jika dibeli secara kredit</a:t>
            </a:r>
          </a:p>
          <a:p>
            <a:pPr>
              <a:buNone/>
            </a:pPr>
            <a:r>
              <a:rPr lang="id-ID" dirty="0" smtClean="0"/>
              <a:t>		Bahan			550.000</a:t>
            </a:r>
          </a:p>
          <a:p>
            <a:pPr>
              <a:buNone/>
            </a:pPr>
            <a:r>
              <a:rPr lang="id-ID" dirty="0" smtClean="0"/>
              <a:t>			Utang dagang	500.000</a:t>
            </a:r>
          </a:p>
          <a:p>
            <a:pPr>
              <a:buNone/>
            </a:pPr>
            <a:r>
              <a:rPr lang="id-ID" dirty="0" smtClean="0"/>
              <a:t>			Kas			  50.000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smtClean="0"/>
              <a:t>Contoh: </a:t>
            </a:r>
            <a:r>
              <a:rPr lang="id-ID" dirty="0" smtClean="0"/>
              <a:t>Alokasi Biaya Angkut</a:t>
            </a:r>
          </a:p>
          <a:p>
            <a:pPr>
              <a:buNone/>
            </a:pPr>
            <a:r>
              <a:rPr lang="id-ID" dirty="0" smtClean="0"/>
              <a:t>Tahun 2011, PT Omega membeli bahan berupa kertas secara kredit dengan rincian sbb: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PT Omega mengeluarkan kas sebesar Rp.1.000.000 untuk mengangkut semua bahan yang dibeli. 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3071810"/>
          <a:ext cx="750099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1571636"/>
                <a:gridCol w="1696653"/>
                <a:gridCol w="18752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Jenis Bahan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Jumlah Rim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Harga Per Rim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Total Harga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Kertas HVS 60</a:t>
                      </a:r>
                      <a:r>
                        <a:rPr lang="id-ID" baseline="0" dirty="0" smtClean="0"/>
                        <a:t> gram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500 rim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Rp.7.000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Rp.3.500.000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Kertas HVS 70</a:t>
                      </a:r>
                      <a:r>
                        <a:rPr lang="id-ID" baseline="0" dirty="0" smtClean="0"/>
                        <a:t> gram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200 rim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Rp.8.500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Rp.1.700.000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Kertas HVS 80</a:t>
                      </a:r>
                      <a:r>
                        <a:rPr lang="id-ID" baseline="0" dirty="0" smtClean="0"/>
                        <a:t> gram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300 rim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Rp.10.000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Rp.3.000.000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Total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1.000 rim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Rp.8.200.000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Biaya angkut dialokasikan secara proporsional atas dasar unit dibeli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7158" y="2860684"/>
          <a:ext cx="842968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3263"/>
                <a:gridCol w="1639105"/>
                <a:gridCol w="3356263"/>
                <a:gridCol w="15610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Jenis Bahan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Jumlah Rim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Alokasi Biaya</a:t>
                      </a:r>
                      <a:r>
                        <a:rPr lang="id-ID" baseline="0" dirty="0" smtClean="0"/>
                        <a:t> Angkut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Hasil Alokasi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Kertas HVS 60</a:t>
                      </a:r>
                      <a:r>
                        <a:rPr lang="id-ID" baseline="0" dirty="0" smtClean="0"/>
                        <a:t> 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500 rim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500/1.000 rim x Rp.1.000.000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Rp.500.000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Kertas HVS 70</a:t>
                      </a:r>
                      <a:r>
                        <a:rPr lang="id-ID" baseline="0" dirty="0" smtClean="0"/>
                        <a:t> 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200 rim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200/1.000 rim x Rp.1.000.000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Rp.200.000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Kertas HVS 80</a:t>
                      </a:r>
                      <a:r>
                        <a:rPr lang="id-ID" baseline="0" dirty="0" smtClean="0"/>
                        <a:t> 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300 rim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300/1.000 rim x Rp.1.000.000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Rp.300.000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Total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1.000 rim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Rp.1.000.000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bahan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id-ID" dirty="0" smtClean="0"/>
              <a:t>Bahan dibagi menjadi 2 golongan, yaitu:</a:t>
            </a:r>
          </a:p>
          <a:p>
            <a:pPr marL="285750" indent="-285750"/>
            <a:r>
              <a:rPr lang="id-ID" dirty="0" smtClean="0"/>
              <a:t>Bahan baku (bahan langsung) adalah </a:t>
            </a:r>
            <a:r>
              <a:rPr lang="id-ID" dirty="0"/>
              <a:t>bahan yang menjadi bagian produk jadi dan dapat diidentifikasi ke poduk jadi</a:t>
            </a:r>
            <a:r>
              <a:rPr lang="id-ID" dirty="0" smtClean="0"/>
              <a:t>. Contoh: kayu untuk perusahaan mebel.</a:t>
            </a:r>
          </a:p>
          <a:p>
            <a:pPr marL="285750" indent="-285750"/>
            <a:r>
              <a:rPr lang="id-ID" dirty="0" smtClean="0"/>
              <a:t>Bahan penolong pabrik (bahan tidak langsung) adalah bahan yang tidak dapat diidentifikasi ke produk atau bahan yang nilainya relatif tidak signifikan dibandingkan dengan nilai produk jadi. Contoh: cat, kertas amplas pada perusahaan mebel.</a:t>
            </a:r>
          </a:p>
          <a:p>
            <a:pPr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6222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Biaya angkut dialokasikan secara proporsional atas dasar harga beli sesungguhnya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58" y="3071810"/>
          <a:ext cx="842968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1500198"/>
                <a:gridCol w="3429024"/>
                <a:gridCol w="16430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Jenis Bahan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Harga</a:t>
                      </a:r>
                      <a:r>
                        <a:rPr lang="id-ID" baseline="0" dirty="0" smtClean="0"/>
                        <a:t> Beli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Alokasi Biaya</a:t>
                      </a:r>
                      <a:r>
                        <a:rPr lang="id-ID" baseline="0" dirty="0" smtClean="0"/>
                        <a:t> Angkut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Hasil Alokasi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Kertas HVS 60</a:t>
                      </a:r>
                      <a:r>
                        <a:rPr lang="id-ID" baseline="0" dirty="0" smtClean="0"/>
                        <a:t> 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600" dirty="0" smtClean="0"/>
                        <a:t>Rp.3.500.000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Rp.3.500.000/Rp.8.200.000 x Rp.1.000.000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Rp.426.829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Kertas HVS 70</a:t>
                      </a:r>
                      <a:r>
                        <a:rPr lang="id-ID" baseline="0" dirty="0" smtClean="0"/>
                        <a:t> 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600" dirty="0" smtClean="0"/>
                        <a:t>Rp.1.700.000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Rp.1.700.000/Rp.8.200.000 x Rp.1.000.000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Rp.207.317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Kertas HVS 80</a:t>
                      </a:r>
                      <a:r>
                        <a:rPr lang="id-ID" baseline="0" dirty="0" smtClean="0"/>
                        <a:t> 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600" dirty="0" smtClean="0"/>
                        <a:t>Rp.3.000.000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Rp.3.000.000/Rp.8.200.000 x Rp.1.000.000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Rp.365.854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Total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600" dirty="0" smtClean="0"/>
                        <a:t>Rp.8.200.000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Rp.1.000.000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Biaya angkut diperhitungkan atas dasar tarif yang ditentukan dimuka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4" name="Rounded Rectangle 3"/>
          <p:cNvSpPr/>
          <p:nvPr/>
        </p:nvSpPr>
        <p:spPr>
          <a:xfrm>
            <a:off x="214282" y="2857496"/>
            <a:ext cx="871543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Tarif biaya angkut per unit = Anggaran biaya angkut/Estimasi unit bahan diangkut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51440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>
            <a:normAutofit fontScale="70000" lnSpcReduction="20000"/>
          </a:bodyPr>
          <a:lstStyle/>
          <a:p>
            <a:r>
              <a:rPr lang="id-ID" sz="2900" b="1" dirty="0" smtClean="0"/>
              <a:t>Biaya pembelian bahan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pPr>
              <a:buNone/>
            </a:pPr>
            <a:r>
              <a:rPr lang="id-ID" dirty="0" smtClean="0"/>
              <a:t>Jurnal untuk mencatat pembebanan biaya pembelian bahan ke harga perolehan bahan:</a:t>
            </a:r>
          </a:p>
          <a:p>
            <a:pPr>
              <a:buNone/>
            </a:pPr>
            <a:r>
              <a:rPr lang="id-ID" dirty="0" smtClean="0"/>
              <a:t>		Bahan				xxx</a:t>
            </a:r>
          </a:p>
          <a:p>
            <a:pPr>
              <a:buNone/>
            </a:pPr>
            <a:r>
              <a:rPr lang="id-ID" dirty="0" smtClean="0"/>
              <a:t>			Biaya pembelian			xxx</a:t>
            </a:r>
          </a:p>
          <a:p>
            <a:pPr>
              <a:buNone/>
            </a:pPr>
            <a:r>
              <a:rPr lang="id-ID" dirty="0" smtClean="0"/>
              <a:t>			Biaya penerimaan		xxx	</a:t>
            </a:r>
          </a:p>
          <a:p>
            <a:pPr>
              <a:buNone/>
            </a:pPr>
            <a:r>
              <a:rPr lang="id-ID" dirty="0" smtClean="0"/>
              <a:t>			Biaya gudang			xxx</a:t>
            </a:r>
          </a:p>
          <a:p>
            <a:pPr>
              <a:buNone/>
            </a:pPr>
            <a:r>
              <a:rPr lang="id-ID" dirty="0" smtClean="0"/>
              <a:t>			Biaya pencatatan			xxx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58" y="1428736"/>
          <a:ext cx="8286808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61436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Kegiatan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Tarif Pembebanan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Pembelian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Anggaran biaya bagian pembelian selama satu periode/Estimasi frekuensi atau rupiah pembelian selama satu periode =</a:t>
                      </a:r>
                      <a:r>
                        <a:rPr lang="id-ID" sz="1400" baseline="0" dirty="0" smtClean="0"/>
                        <a:t> Tarif per pembelian atau tarif per rupiah pembelian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Penerimaan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Anggaran biaya bagian penerimaan</a:t>
                      </a:r>
                      <a:r>
                        <a:rPr lang="id-ID" sz="1400" baseline="0" dirty="0" smtClean="0"/>
                        <a:t> selama satu periode/Estimasi jumlah jenis bahan diterima selama satu periode = Tarif per jenis bahan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Penggudangan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Anggaran biaya bagian gudang</a:t>
                      </a:r>
                      <a:r>
                        <a:rPr lang="id-ID" sz="1400" baseline="0" dirty="0" smtClean="0"/>
                        <a:t> selama satu periode/Esimasi jumlah jenis, kuantitas atau nilai rupiah bahan digudangkan selama satu periode = Tarif per jenis, unit, atau rupiah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Pencatatan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Anggaran biaya bagian pencatatan selama</a:t>
                      </a:r>
                      <a:r>
                        <a:rPr lang="id-ID" sz="1400" baseline="0" dirty="0" smtClean="0"/>
                        <a:t> satu periode/Estimasi frekuensi pembelian selama satu periode = Tarif per frekuensi pembelian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51440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Contoh:</a:t>
            </a:r>
          </a:p>
          <a:p>
            <a:pPr>
              <a:buNone/>
            </a:pPr>
            <a:r>
              <a:rPr lang="id-ID" dirty="0" smtClean="0"/>
              <a:t>	Tahun 2011, PT Betha mempunyai rencana membeli bahan sebanyak 4.000 rim kertas. Anggaran biaya pada setiap bagian yang berkaitan dengan kegiatan pembelian bahan sebanyak 4.000 rim kertas adalah:</a:t>
            </a:r>
          </a:p>
          <a:p>
            <a:pPr>
              <a:buNone/>
            </a:pPr>
            <a:r>
              <a:rPr lang="id-ID" dirty="0" smtClean="0"/>
              <a:t>	bagian pembelian		Rp.2.000.000</a:t>
            </a:r>
          </a:p>
          <a:p>
            <a:pPr>
              <a:buNone/>
            </a:pPr>
            <a:r>
              <a:rPr lang="id-ID" dirty="0" smtClean="0"/>
              <a:t>	bagian penerimaan	Rp.1.500.000</a:t>
            </a:r>
          </a:p>
          <a:p>
            <a:pPr>
              <a:buNone/>
            </a:pPr>
            <a:r>
              <a:rPr lang="id-ID" dirty="0" smtClean="0"/>
              <a:t>	bagian gudang		Rp.2.000.000</a:t>
            </a:r>
          </a:p>
          <a:p>
            <a:pPr>
              <a:buNone/>
            </a:pPr>
            <a:r>
              <a:rPr lang="id-ID" dirty="0" smtClean="0"/>
              <a:t>	bagian pencatatan	Rp.1.000.000</a:t>
            </a:r>
          </a:p>
          <a:p>
            <a:r>
              <a:rPr lang="id-ID" dirty="0" smtClean="0"/>
              <a:t>Jurnal</a:t>
            </a:r>
          </a:p>
          <a:p>
            <a:pPr>
              <a:buNone/>
            </a:pPr>
            <a:r>
              <a:rPr lang="id-ID" dirty="0" smtClean="0"/>
              <a:t>	Bahan		Rp.6.500.000</a:t>
            </a:r>
          </a:p>
          <a:p>
            <a:pPr>
              <a:buNone/>
            </a:pPr>
            <a:r>
              <a:rPr lang="id-ID" dirty="0" smtClean="0"/>
              <a:t>		bagian pembelian	Rp.2.000.000</a:t>
            </a:r>
          </a:p>
          <a:p>
            <a:pPr>
              <a:buNone/>
            </a:pPr>
            <a:r>
              <a:rPr lang="id-ID" dirty="0" smtClean="0"/>
              <a:t>		bagian penerimaan	Rp.1.500.000</a:t>
            </a:r>
          </a:p>
          <a:p>
            <a:pPr>
              <a:buNone/>
            </a:pPr>
            <a:r>
              <a:rPr lang="id-ID" dirty="0" smtClean="0"/>
              <a:t>		bagian gudang	Rp.2.000.000</a:t>
            </a:r>
          </a:p>
          <a:p>
            <a:pPr>
              <a:buNone/>
            </a:pPr>
            <a:r>
              <a:rPr lang="id-ID" dirty="0" smtClean="0"/>
              <a:t>		bagian pencatatan	Rp.1.000.000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Penentuan biaya bahan digunakan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 smtClean="0"/>
              <a:t>Terdapat beberapa metode untuk mengatasi masalah perubahan harga bahan dalam kaitannya dengan penentuan biaya bahan yang digunakan, yaitu: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Metode identifikasi khusus : biaya yang digunakan diidentifikasi sesuai dengan harga perolehannya pada saat dibeli.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Metode rata-rata : biaya bahan yang digunakan ditentukan berdasarkan harga perolehan rata-rata bahan tersebut.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Metode MPKP : biaya bahan yang digunakan diasumsikan berasal dari harga perolehan bahan yang lebih dahulu dibeli.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Metode MTKP : biaya bahan yang digunakan diasumsikan berasal dari harga perolehan bahan yang lebih terakhir dibeli.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0002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/>
          <a:lstStyle/>
          <a:p>
            <a:r>
              <a:rPr lang="id-ID" dirty="0" smtClean="0"/>
              <a:t>Contoh : Penentuan biaya bahan yang digunakan</a:t>
            </a:r>
          </a:p>
          <a:p>
            <a:pPr>
              <a:buNone/>
            </a:pPr>
            <a:r>
              <a:rPr lang="id-ID" sz="2000" dirty="0" smtClean="0"/>
              <a:t>Tgl	1: persediaan awal 8.000 unit @Rp.50</a:t>
            </a:r>
          </a:p>
          <a:p>
            <a:pPr>
              <a:buNone/>
            </a:pPr>
            <a:r>
              <a:rPr lang="id-ID" sz="2000" dirty="0" smtClean="0"/>
              <a:t>		4: pembelian 2.000 unit @Rp.60</a:t>
            </a:r>
          </a:p>
          <a:p>
            <a:pPr>
              <a:buNone/>
            </a:pPr>
            <a:r>
              <a:rPr lang="id-ID" sz="2000" dirty="0" smtClean="0"/>
              <a:t>		10: pembelian 2.000 unit @Rp.70</a:t>
            </a:r>
          </a:p>
          <a:p>
            <a:pPr>
              <a:buNone/>
            </a:pPr>
            <a:r>
              <a:rPr lang="id-ID" sz="2000" dirty="0" smtClean="0"/>
              <a:t>		11: penggunaan 8.000 unit</a:t>
            </a:r>
          </a:p>
          <a:p>
            <a:pPr>
              <a:buNone/>
            </a:pPr>
            <a:r>
              <a:rPr lang="id-ID" sz="2000" dirty="0" smtClean="0"/>
              <a:t>		12: pembelian 4.000 unit @Rp.80</a:t>
            </a:r>
          </a:p>
          <a:p>
            <a:pPr>
              <a:buNone/>
            </a:pPr>
            <a:r>
              <a:rPr lang="id-ID" sz="2000" dirty="0" smtClean="0"/>
              <a:t>		20: penggunaan 5.000 unit</a:t>
            </a:r>
          </a:p>
          <a:p>
            <a:pPr>
              <a:buNone/>
            </a:pPr>
            <a:r>
              <a:rPr lang="id-ID" sz="2000" dirty="0" smtClean="0"/>
              <a:t>		25: pengembalian dari pabrik ke gudang 1.000 unit</a:t>
            </a:r>
          </a:p>
          <a:p>
            <a:pPr>
              <a:buNone/>
            </a:pPr>
            <a:r>
              <a:rPr lang="id-ID" sz="2000" dirty="0" smtClean="0"/>
              <a:t>		28: pembelian 6.000 unit @Rp.90</a:t>
            </a:r>
          </a:p>
          <a:p>
            <a:pPr>
              <a:buNone/>
            </a:pP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94316"/>
          </a:xfrm>
        </p:spPr>
        <p:txBody>
          <a:bodyPr>
            <a:normAutofit/>
          </a:bodyPr>
          <a:lstStyle/>
          <a:p>
            <a:r>
              <a:rPr lang="id-ID" sz="1800" dirty="0" smtClean="0"/>
              <a:t>Kartu persediaan : metode identifikasi khusus</a:t>
            </a:r>
            <a:endParaRPr lang="id-ID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4" y="928688"/>
          <a:ext cx="8572554" cy="581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4"/>
                <a:gridCol w="785818"/>
                <a:gridCol w="714380"/>
                <a:gridCol w="1000132"/>
                <a:gridCol w="785818"/>
                <a:gridCol w="714380"/>
                <a:gridCol w="857256"/>
                <a:gridCol w="714380"/>
                <a:gridCol w="714380"/>
                <a:gridCol w="928694"/>
                <a:gridCol w="857252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Jan</a:t>
                      </a:r>
                      <a:endParaRPr lang="id-ID" sz="1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Dibeli</a:t>
                      </a:r>
                      <a:endParaRPr lang="id-ID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Digunakan</a:t>
                      </a:r>
                      <a:endParaRPr lang="id-ID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Persediaan</a:t>
                      </a:r>
                      <a:endParaRPr lang="id-ID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Total</a:t>
                      </a:r>
                    </a:p>
                    <a:p>
                      <a:pPr algn="ctr"/>
                      <a:r>
                        <a:rPr lang="id-ID" sz="1400" dirty="0" smtClean="0"/>
                        <a:t>(Rp)</a:t>
                      </a:r>
                      <a:endParaRPr lang="id-ID" sz="14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Unit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 smtClean="0"/>
                        <a:t>Harga</a:t>
                      </a:r>
                    </a:p>
                    <a:p>
                      <a:pPr algn="ctr"/>
                      <a:r>
                        <a:rPr lang="id-ID" sz="1100" dirty="0" smtClean="0"/>
                        <a:t>Per Unit</a:t>
                      </a:r>
                    </a:p>
                    <a:p>
                      <a:pPr algn="ctr"/>
                      <a:r>
                        <a:rPr lang="id-ID" sz="1100" dirty="0" smtClean="0"/>
                        <a:t>(Rp)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Total</a:t>
                      </a:r>
                    </a:p>
                    <a:p>
                      <a:pPr algn="ctr"/>
                      <a:r>
                        <a:rPr lang="id-ID" sz="1400" dirty="0" smtClean="0"/>
                        <a:t>(Rp)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Unit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 smtClean="0"/>
                        <a:t>Harga</a:t>
                      </a:r>
                    </a:p>
                    <a:p>
                      <a:pPr algn="ctr"/>
                      <a:r>
                        <a:rPr lang="id-ID" sz="1100" dirty="0" smtClean="0"/>
                        <a:t>Per Unit </a:t>
                      </a:r>
                    </a:p>
                    <a:p>
                      <a:pPr algn="ctr"/>
                      <a:r>
                        <a:rPr lang="id-ID" sz="1100" dirty="0" smtClean="0"/>
                        <a:t>(Rp)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Total</a:t>
                      </a:r>
                    </a:p>
                    <a:p>
                      <a:pPr algn="ctr"/>
                      <a:r>
                        <a:rPr lang="id-ID" sz="1400" dirty="0" smtClean="0"/>
                        <a:t>(Rp)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Unit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 smtClean="0"/>
                        <a:t>Harga</a:t>
                      </a:r>
                    </a:p>
                    <a:p>
                      <a:pPr algn="ctr"/>
                      <a:r>
                        <a:rPr lang="id-ID" sz="1100" dirty="0" smtClean="0"/>
                        <a:t>Per Unit </a:t>
                      </a:r>
                    </a:p>
                    <a:p>
                      <a:pPr algn="ctr"/>
                      <a:r>
                        <a:rPr lang="id-ID" sz="1100" dirty="0" smtClean="0"/>
                        <a:t>(Rp)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Total</a:t>
                      </a:r>
                    </a:p>
                    <a:p>
                      <a:pPr algn="ctr"/>
                      <a:r>
                        <a:rPr lang="id-ID" sz="1400" dirty="0" smtClean="0"/>
                        <a:t>(Rp)</a:t>
                      </a:r>
                      <a:endParaRPr lang="id-ID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8.000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50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400.000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400.000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2.000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60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120.000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8.000</a:t>
                      </a:r>
                    </a:p>
                    <a:p>
                      <a:pPr algn="r"/>
                      <a:r>
                        <a:rPr lang="id-ID" sz="1400" dirty="0" smtClean="0"/>
                        <a:t>2.000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50</a:t>
                      </a:r>
                    </a:p>
                    <a:p>
                      <a:pPr algn="r"/>
                      <a:r>
                        <a:rPr lang="id-ID" sz="1400" dirty="0" smtClean="0"/>
                        <a:t>60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400.000</a:t>
                      </a:r>
                    </a:p>
                    <a:p>
                      <a:pPr algn="r"/>
                      <a:r>
                        <a:rPr lang="id-ID" sz="1400" dirty="0" smtClean="0"/>
                        <a:t>120.000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 smtClean="0"/>
                    </a:p>
                    <a:p>
                      <a:pPr algn="r"/>
                      <a:r>
                        <a:rPr lang="id-ID" sz="1400" dirty="0" smtClean="0"/>
                        <a:t>520.000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2.000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70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140.000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8.000</a:t>
                      </a:r>
                    </a:p>
                    <a:p>
                      <a:pPr algn="r"/>
                      <a:r>
                        <a:rPr lang="id-ID" sz="1400" dirty="0" smtClean="0"/>
                        <a:t>2.000</a:t>
                      </a:r>
                    </a:p>
                    <a:p>
                      <a:pPr algn="r"/>
                      <a:r>
                        <a:rPr lang="id-ID" sz="1400" dirty="0" smtClean="0"/>
                        <a:t>2.000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50</a:t>
                      </a:r>
                    </a:p>
                    <a:p>
                      <a:pPr algn="r"/>
                      <a:r>
                        <a:rPr lang="id-ID" sz="1400" dirty="0" smtClean="0"/>
                        <a:t>60</a:t>
                      </a:r>
                    </a:p>
                    <a:p>
                      <a:pPr algn="r"/>
                      <a:r>
                        <a:rPr lang="id-ID" sz="1400" dirty="0" smtClean="0"/>
                        <a:t>70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400.000</a:t>
                      </a:r>
                    </a:p>
                    <a:p>
                      <a:pPr algn="r"/>
                      <a:r>
                        <a:rPr lang="id-ID" sz="1400" dirty="0" smtClean="0"/>
                        <a:t>120.000</a:t>
                      </a:r>
                    </a:p>
                    <a:p>
                      <a:pPr algn="r"/>
                      <a:r>
                        <a:rPr lang="id-ID" sz="1400" dirty="0" smtClean="0"/>
                        <a:t>140.000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 smtClean="0"/>
                    </a:p>
                    <a:p>
                      <a:pPr algn="r"/>
                      <a:endParaRPr lang="id-ID" sz="1400" dirty="0" smtClean="0"/>
                    </a:p>
                    <a:p>
                      <a:pPr algn="r"/>
                      <a:r>
                        <a:rPr lang="id-ID" sz="1400" dirty="0" smtClean="0"/>
                        <a:t>660.000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11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6.000</a:t>
                      </a: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2.000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50</a:t>
                      </a: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60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300.000</a:t>
                      </a: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120.000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2.000</a:t>
                      </a: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2.000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50</a:t>
                      </a: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70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100.000</a:t>
                      </a: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140.000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240.000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12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4.000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80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320.000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2.000</a:t>
                      </a:r>
                    </a:p>
                    <a:p>
                      <a:pPr algn="r"/>
                      <a:r>
                        <a:rPr lang="id-ID" sz="1400" dirty="0" smtClean="0"/>
                        <a:t>2.000</a:t>
                      </a:r>
                    </a:p>
                    <a:p>
                      <a:pPr algn="r"/>
                      <a:r>
                        <a:rPr lang="id-ID" sz="1400" dirty="0" smtClean="0"/>
                        <a:t>4.000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50</a:t>
                      </a:r>
                    </a:p>
                    <a:p>
                      <a:pPr algn="r"/>
                      <a:r>
                        <a:rPr lang="id-ID" sz="1400" dirty="0" smtClean="0"/>
                        <a:t>70</a:t>
                      </a:r>
                    </a:p>
                    <a:p>
                      <a:pPr algn="r"/>
                      <a:r>
                        <a:rPr lang="id-ID" sz="1400" dirty="0" smtClean="0"/>
                        <a:t>80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100.000</a:t>
                      </a:r>
                    </a:p>
                    <a:p>
                      <a:pPr algn="r"/>
                      <a:r>
                        <a:rPr lang="id-ID" sz="1400" dirty="0" smtClean="0"/>
                        <a:t>140.000</a:t>
                      </a:r>
                    </a:p>
                    <a:p>
                      <a:pPr algn="r"/>
                      <a:r>
                        <a:rPr lang="id-ID" sz="1400" dirty="0" smtClean="0"/>
                        <a:t>320.000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 smtClean="0"/>
                    </a:p>
                    <a:p>
                      <a:pPr algn="r"/>
                      <a:endParaRPr lang="id-ID" sz="1400" dirty="0" smtClean="0"/>
                    </a:p>
                    <a:p>
                      <a:pPr algn="r"/>
                      <a:r>
                        <a:rPr lang="id-ID" sz="1400" dirty="0" smtClean="0"/>
                        <a:t>560.000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20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2.000</a:t>
                      </a: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2.000</a:t>
                      </a: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1.000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50</a:t>
                      </a: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70</a:t>
                      </a: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80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100.000</a:t>
                      </a: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140.000</a:t>
                      </a: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80.000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3.000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80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240.000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240.000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25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1.000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80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80.000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-1.000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-80.000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3.000</a:t>
                      </a:r>
                    </a:p>
                    <a:p>
                      <a:pPr algn="r"/>
                      <a:r>
                        <a:rPr lang="id-ID" sz="1400" dirty="0" smtClean="0"/>
                        <a:t>1.000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80</a:t>
                      </a:r>
                    </a:p>
                    <a:p>
                      <a:pPr algn="r"/>
                      <a:r>
                        <a:rPr lang="id-ID" sz="1400" dirty="0" smtClean="0"/>
                        <a:t>80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240.000</a:t>
                      </a:r>
                    </a:p>
                    <a:p>
                      <a:pPr algn="r"/>
                      <a:r>
                        <a:rPr lang="id-ID" sz="1400" dirty="0" smtClean="0"/>
                        <a:t>80.000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 smtClean="0"/>
                    </a:p>
                    <a:p>
                      <a:pPr algn="r"/>
                      <a:r>
                        <a:rPr lang="id-ID" sz="1400" dirty="0" smtClean="0"/>
                        <a:t>320.000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28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6.000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90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540.000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3.000</a:t>
                      </a:r>
                    </a:p>
                    <a:p>
                      <a:pPr algn="r"/>
                      <a:r>
                        <a:rPr lang="id-ID" sz="1400" dirty="0" smtClean="0"/>
                        <a:t>1.000</a:t>
                      </a:r>
                    </a:p>
                    <a:p>
                      <a:pPr algn="r"/>
                      <a:r>
                        <a:rPr lang="id-ID" sz="1400" dirty="0" smtClean="0"/>
                        <a:t>6.000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80</a:t>
                      </a:r>
                    </a:p>
                    <a:p>
                      <a:pPr algn="r"/>
                      <a:r>
                        <a:rPr lang="id-ID" sz="1400" dirty="0" smtClean="0"/>
                        <a:t>80</a:t>
                      </a:r>
                    </a:p>
                    <a:p>
                      <a:pPr algn="r"/>
                      <a:r>
                        <a:rPr lang="id-ID" sz="1400" dirty="0" smtClean="0"/>
                        <a:t>90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240.000</a:t>
                      </a:r>
                    </a:p>
                    <a:p>
                      <a:pPr algn="r"/>
                      <a:r>
                        <a:rPr lang="id-ID" sz="1400" dirty="0" smtClean="0"/>
                        <a:t>80.000</a:t>
                      </a:r>
                    </a:p>
                    <a:p>
                      <a:pPr algn="r"/>
                      <a:r>
                        <a:rPr lang="id-ID" sz="1400" dirty="0" smtClean="0"/>
                        <a:t>540.000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 smtClean="0"/>
                    </a:p>
                    <a:p>
                      <a:pPr algn="r"/>
                      <a:endParaRPr lang="id-ID" sz="1400" dirty="0" smtClean="0"/>
                    </a:p>
                    <a:p>
                      <a:pPr algn="r"/>
                      <a:r>
                        <a:rPr lang="id-ID" sz="1400" dirty="0" smtClean="0"/>
                        <a:t>860.000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Jurnal untuk mencatat transaksi bahan bulan Januari 2011 sbb:</a:t>
            </a:r>
          </a:p>
          <a:p>
            <a:pPr>
              <a:buNone/>
            </a:pPr>
            <a:r>
              <a:rPr lang="id-ID" sz="1800" dirty="0" smtClean="0"/>
              <a:t>4 Jan 2011	Bahan			120.000</a:t>
            </a:r>
          </a:p>
          <a:p>
            <a:pPr>
              <a:buNone/>
            </a:pPr>
            <a:r>
              <a:rPr lang="id-ID" sz="1800" dirty="0" smtClean="0"/>
              <a:t>				Utang dagang/Kas		120.000</a:t>
            </a:r>
          </a:p>
          <a:p>
            <a:pPr>
              <a:buNone/>
            </a:pPr>
            <a:r>
              <a:rPr lang="id-ID" sz="1800" dirty="0" smtClean="0"/>
              <a:t>10 Jan 2011	Bahan			140.000</a:t>
            </a:r>
          </a:p>
          <a:p>
            <a:pPr>
              <a:buNone/>
            </a:pPr>
            <a:r>
              <a:rPr lang="id-ID" sz="1800" dirty="0" smtClean="0"/>
              <a:t>				Utang dagang/Kas		140.000</a:t>
            </a:r>
          </a:p>
          <a:p>
            <a:pPr>
              <a:buNone/>
            </a:pPr>
            <a:r>
              <a:rPr lang="id-ID" sz="1800" dirty="0" smtClean="0"/>
              <a:t>11 Jan 2011	Barang dalam proses	420.000</a:t>
            </a:r>
          </a:p>
          <a:p>
            <a:pPr>
              <a:buNone/>
            </a:pPr>
            <a:r>
              <a:rPr lang="id-ID" sz="1800" dirty="0" smtClean="0"/>
              <a:t>				Bahan			420.000</a:t>
            </a:r>
          </a:p>
          <a:p>
            <a:pPr>
              <a:buNone/>
            </a:pPr>
            <a:r>
              <a:rPr lang="id-ID" sz="1800" dirty="0" smtClean="0"/>
              <a:t>12 Jan 2011	Bahan			320.000</a:t>
            </a:r>
          </a:p>
          <a:p>
            <a:pPr>
              <a:buNone/>
            </a:pPr>
            <a:r>
              <a:rPr lang="id-ID" sz="1800" dirty="0" smtClean="0"/>
              <a:t>				Utang dagang/Kas		320.000</a:t>
            </a:r>
          </a:p>
          <a:p>
            <a:pPr>
              <a:buNone/>
            </a:pPr>
            <a:r>
              <a:rPr lang="id-ID" sz="1800" dirty="0" smtClean="0"/>
              <a:t>20 Jan 2011	Barang dalam proses	320.000</a:t>
            </a:r>
          </a:p>
          <a:p>
            <a:pPr>
              <a:buNone/>
            </a:pPr>
            <a:r>
              <a:rPr lang="id-ID" sz="1800" dirty="0" smtClean="0"/>
              <a:t>				Bahan			320.000</a:t>
            </a:r>
          </a:p>
          <a:p>
            <a:pPr>
              <a:buNone/>
            </a:pPr>
            <a:r>
              <a:rPr lang="id-ID" sz="1800" dirty="0" smtClean="0"/>
              <a:t>25 Jan 2011	Bahan			80.000</a:t>
            </a:r>
          </a:p>
          <a:p>
            <a:pPr>
              <a:buNone/>
            </a:pPr>
            <a:r>
              <a:rPr lang="id-ID" sz="1800" dirty="0" smtClean="0"/>
              <a:t>				</a:t>
            </a:r>
            <a:r>
              <a:rPr lang="en-US" sz="1800" dirty="0" err="1" smtClean="0"/>
              <a:t>Barang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proses</a:t>
            </a:r>
            <a:r>
              <a:rPr lang="id-ID" sz="1800" dirty="0" smtClean="0"/>
              <a:t>	80.000</a:t>
            </a:r>
          </a:p>
          <a:p>
            <a:pPr>
              <a:buNone/>
            </a:pPr>
            <a:r>
              <a:rPr lang="id-ID" sz="1800" dirty="0" smtClean="0"/>
              <a:t>28 Jan 2011	Bahan			540.000</a:t>
            </a:r>
          </a:p>
          <a:p>
            <a:pPr>
              <a:buNone/>
            </a:pPr>
            <a:r>
              <a:rPr lang="id-ID" sz="1800" dirty="0" smtClean="0"/>
              <a:t>				Utang dagang/Kas		540.000</a:t>
            </a:r>
            <a:endParaRPr lang="id-ID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>
            <a:normAutofit/>
          </a:bodyPr>
          <a:lstStyle/>
          <a:p>
            <a:r>
              <a:rPr lang="id-ID" sz="2800" dirty="0" smtClean="0"/>
              <a:t>Kartu persediaan: metode mpkp</a:t>
            </a:r>
            <a:endParaRPr lang="id-ID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2" y="857250"/>
          <a:ext cx="8572558" cy="581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4"/>
                <a:gridCol w="642942"/>
                <a:gridCol w="785818"/>
                <a:gridCol w="857256"/>
                <a:gridCol w="714380"/>
                <a:gridCol w="714380"/>
                <a:gridCol w="857256"/>
                <a:gridCol w="714380"/>
                <a:gridCol w="714380"/>
                <a:gridCol w="1163564"/>
                <a:gridCol w="908138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Jan</a:t>
                      </a:r>
                      <a:endParaRPr lang="id-ID" sz="1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Dibeli</a:t>
                      </a:r>
                      <a:endParaRPr lang="id-ID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Digunakan</a:t>
                      </a:r>
                      <a:endParaRPr lang="id-ID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Persediaan</a:t>
                      </a:r>
                      <a:endParaRPr lang="id-ID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Total</a:t>
                      </a:r>
                    </a:p>
                    <a:p>
                      <a:pPr algn="ctr"/>
                      <a:r>
                        <a:rPr lang="id-ID" sz="1400" dirty="0" smtClean="0"/>
                        <a:t>(Rp)</a:t>
                      </a:r>
                      <a:endParaRPr lang="id-ID" sz="14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Unit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 smtClean="0"/>
                        <a:t>Harga</a:t>
                      </a:r>
                    </a:p>
                    <a:p>
                      <a:pPr algn="ctr"/>
                      <a:r>
                        <a:rPr lang="id-ID" sz="1100" dirty="0" smtClean="0"/>
                        <a:t>Per Unit</a:t>
                      </a:r>
                    </a:p>
                    <a:p>
                      <a:pPr algn="ctr"/>
                      <a:r>
                        <a:rPr lang="id-ID" sz="1100" dirty="0" smtClean="0"/>
                        <a:t>(Rp)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Total</a:t>
                      </a:r>
                    </a:p>
                    <a:p>
                      <a:pPr algn="ctr"/>
                      <a:r>
                        <a:rPr lang="id-ID" sz="1400" dirty="0" smtClean="0"/>
                        <a:t>(Rp)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Unit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 smtClean="0"/>
                        <a:t>Harga</a:t>
                      </a:r>
                    </a:p>
                    <a:p>
                      <a:pPr algn="ctr"/>
                      <a:r>
                        <a:rPr lang="id-ID" sz="1100" dirty="0" smtClean="0"/>
                        <a:t>Per Unit </a:t>
                      </a:r>
                    </a:p>
                    <a:p>
                      <a:pPr algn="ctr"/>
                      <a:r>
                        <a:rPr lang="id-ID" sz="1100" dirty="0" smtClean="0"/>
                        <a:t>(Rp)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Total</a:t>
                      </a:r>
                    </a:p>
                    <a:p>
                      <a:pPr algn="ctr"/>
                      <a:r>
                        <a:rPr lang="id-ID" sz="1400" dirty="0" smtClean="0"/>
                        <a:t>(Rp)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Unit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 smtClean="0"/>
                        <a:t>Harga</a:t>
                      </a:r>
                    </a:p>
                    <a:p>
                      <a:pPr algn="ctr"/>
                      <a:r>
                        <a:rPr lang="id-ID" sz="1100" dirty="0" smtClean="0"/>
                        <a:t>Per Unit </a:t>
                      </a:r>
                    </a:p>
                    <a:p>
                      <a:pPr algn="ctr"/>
                      <a:r>
                        <a:rPr lang="id-ID" sz="1100" dirty="0" smtClean="0"/>
                        <a:t>(Rp)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Total</a:t>
                      </a:r>
                    </a:p>
                    <a:p>
                      <a:pPr algn="ctr"/>
                      <a:r>
                        <a:rPr lang="id-ID" sz="1400" dirty="0" smtClean="0"/>
                        <a:t>(Rp)</a:t>
                      </a:r>
                      <a:endParaRPr lang="id-ID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8.000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50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400.000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400.000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2.000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60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120.000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8.000</a:t>
                      </a:r>
                    </a:p>
                    <a:p>
                      <a:pPr algn="r"/>
                      <a:r>
                        <a:rPr lang="id-ID" sz="1400" dirty="0" smtClean="0"/>
                        <a:t>2.000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50</a:t>
                      </a:r>
                    </a:p>
                    <a:p>
                      <a:pPr algn="r"/>
                      <a:r>
                        <a:rPr lang="id-ID" sz="1400" dirty="0" smtClean="0"/>
                        <a:t>60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400.000</a:t>
                      </a:r>
                    </a:p>
                    <a:p>
                      <a:pPr algn="r"/>
                      <a:r>
                        <a:rPr lang="id-ID" sz="1400" dirty="0" smtClean="0"/>
                        <a:t>120.000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 smtClean="0"/>
                    </a:p>
                    <a:p>
                      <a:pPr algn="r"/>
                      <a:r>
                        <a:rPr lang="id-ID" sz="1400" dirty="0" smtClean="0"/>
                        <a:t>520.000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2.000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70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140.000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8.000</a:t>
                      </a:r>
                    </a:p>
                    <a:p>
                      <a:pPr algn="r"/>
                      <a:r>
                        <a:rPr lang="id-ID" sz="1400" dirty="0" smtClean="0"/>
                        <a:t>2.000</a:t>
                      </a:r>
                    </a:p>
                    <a:p>
                      <a:pPr algn="r"/>
                      <a:r>
                        <a:rPr lang="id-ID" sz="1400" dirty="0" smtClean="0"/>
                        <a:t>2.000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50</a:t>
                      </a:r>
                    </a:p>
                    <a:p>
                      <a:pPr algn="r"/>
                      <a:r>
                        <a:rPr lang="id-ID" sz="1400" dirty="0" smtClean="0"/>
                        <a:t>60</a:t>
                      </a:r>
                    </a:p>
                    <a:p>
                      <a:pPr algn="r"/>
                      <a:r>
                        <a:rPr lang="id-ID" sz="1400" dirty="0" smtClean="0"/>
                        <a:t>70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400.000</a:t>
                      </a:r>
                    </a:p>
                    <a:p>
                      <a:pPr algn="r"/>
                      <a:r>
                        <a:rPr lang="id-ID" sz="1400" dirty="0" smtClean="0"/>
                        <a:t>120.000</a:t>
                      </a:r>
                    </a:p>
                    <a:p>
                      <a:pPr algn="r"/>
                      <a:r>
                        <a:rPr lang="id-ID" sz="1400" dirty="0" smtClean="0"/>
                        <a:t>140.000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 smtClean="0"/>
                    </a:p>
                    <a:p>
                      <a:pPr algn="r"/>
                      <a:endParaRPr lang="id-ID" sz="1400" dirty="0" smtClean="0"/>
                    </a:p>
                    <a:p>
                      <a:pPr algn="r"/>
                      <a:r>
                        <a:rPr lang="id-ID" sz="1400" dirty="0" smtClean="0"/>
                        <a:t>660.000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11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8.000</a:t>
                      </a:r>
                    </a:p>
                    <a:p>
                      <a:pPr algn="r"/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50</a:t>
                      </a:r>
                    </a:p>
                    <a:p>
                      <a:pPr algn="r"/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400.000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2.000</a:t>
                      </a: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2.000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60</a:t>
                      </a: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70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120.000</a:t>
                      </a: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140.000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260.000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12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4.000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80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320.000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2.000</a:t>
                      </a:r>
                    </a:p>
                    <a:p>
                      <a:pPr algn="r"/>
                      <a:r>
                        <a:rPr lang="id-ID" sz="1400" dirty="0" smtClean="0"/>
                        <a:t>2.000</a:t>
                      </a:r>
                    </a:p>
                    <a:p>
                      <a:pPr algn="r"/>
                      <a:r>
                        <a:rPr lang="id-ID" sz="1400" dirty="0" smtClean="0"/>
                        <a:t>4.000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60</a:t>
                      </a:r>
                    </a:p>
                    <a:p>
                      <a:pPr algn="r"/>
                      <a:r>
                        <a:rPr lang="id-ID" sz="1400" dirty="0" smtClean="0"/>
                        <a:t>70</a:t>
                      </a:r>
                    </a:p>
                    <a:p>
                      <a:pPr algn="r"/>
                      <a:r>
                        <a:rPr lang="id-ID" sz="1400" dirty="0" smtClean="0"/>
                        <a:t>80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120.000</a:t>
                      </a:r>
                    </a:p>
                    <a:p>
                      <a:pPr algn="r"/>
                      <a:r>
                        <a:rPr lang="id-ID" sz="1400" dirty="0" smtClean="0"/>
                        <a:t>140.000</a:t>
                      </a:r>
                    </a:p>
                    <a:p>
                      <a:pPr algn="r"/>
                      <a:r>
                        <a:rPr lang="id-ID" sz="1400" dirty="0" smtClean="0"/>
                        <a:t>320.000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 smtClean="0"/>
                    </a:p>
                    <a:p>
                      <a:pPr algn="r"/>
                      <a:endParaRPr lang="id-ID" sz="1400" dirty="0" smtClean="0"/>
                    </a:p>
                    <a:p>
                      <a:pPr algn="r"/>
                      <a:r>
                        <a:rPr lang="id-ID" sz="1400" dirty="0" smtClean="0"/>
                        <a:t>580.000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20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2.000</a:t>
                      </a: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2.000</a:t>
                      </a: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1.000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60</a:t>
                      </a: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70</a:t>
                      </a: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80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120.000</a:t>
                      </a: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140.000</a:t>
                      </a: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80.000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r"/>
                      <a:endParaRPr lang="id-ID" sz="14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3.000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r"/>
                      <a:endParaRPr lang="id-ID" sz="14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80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r"/>
                      <a:endParaRPr lang="id-ID" sz="14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240.000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r"/>
                      <a:endParaRPr lang="id-ID" sz="14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240.000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25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1.000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80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80.000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-1.000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-80.000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3.000</a:t>
                      </a:r>
                    </a:p>
                    <a:p>
                      <a:pPr algn="r"/>
                      <a:r>
                        <a:rPr lang="id-ID" sz="1400" dirty="0" smtClean="0"/>
                        <a:t>1.000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80</a:t>
                      </a:r>
                    </a:p>
                    <a:p>
                      <a:pPr algn="r"/>
                      <a:r>
                        <a:rPr lang="id-ID" sz="1400" dirty="0" smtClean="0"/>
                        <a:t>80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240.000</a:t>
                      </a:r>
                    </a:p>
                    <a:p>
                      <a:pPr algn="r"/>
                      <a:r>
                        <a:rPr lang="id-ID" sz="1400" dirty="0" smtClean="0"/>
                        <a:t>80.000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 smtClean="0"/>
                    </a:p>
                    <a:p>
                      <a:pPr algn="r"/>
                      <a:r>
                        <a:rPr lang="id-ID" sz="1400" dirty="0" smtClean="0"/>
                        <a:t>320.000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28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6.000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90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540.000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3.000</a:t>
                      </a:r>
                    </a:p>
                    <a:p>
                      <a:pPr algn="r"/>
                      <a:r>
                        <a:rPr lang="id-ID" sz="1400" dirty="0" smtClean="0"/>
                        <a:t>1.000</a:t>
                      </a:r>
                    </a:p>
                    <a:p>
                      <a:pPr algn="r"/>
                      <a:r>
                        <a:rPr lang="id-ID" sz="1400" dirty="0" smtClean="0"/>
                        <a:t>6.000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80</a:t>
                      </a:r>
                    </a:p>
                    <a:p>
                      <a:pPr algn="r"/>
                      <a:r>
                        <a:rPr lang="id-ID" sz="1400" dirty="0" smtClean="0"/>
                        <a:t>80</a:t>
                      </a:r>
                    </a:p>
                    <a:p>
                      <a:pPr algn="r"/>
                      <a:r>
                        <a:rPr lang="id-ID" sz="1400" dirty="0" smtClean="0"/>
                        <a:t>90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240.000</a:t>
                      </a:r>
                    </a:p>
                    <a:p>
                      <a:pPr algn="r"/>
                      <a:r>
                        <a:rPr lang="id-ID" sz="1400" dirty="0" smtClean="0"/>
                        <a:t>80.000</a:t>
                      </a:r>
                    </a:p>
                    <a:p>
                      <a:pPr algn="r"/>
                      <a:r>
                        <a:rPr lang="id-ID" sz="1400" dirty="0" smtClean="0"/>
                        <a:t>540.000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 smtClean="0"/>
                    </a:p>
                    <a:p>
                      <a:pPr algn="r"/>
                      <a:endParaRPr lang="id-ID" sz="1400" dirty="0" smtClean="0"/>
                    </a:p>
                    <a:p>
                      <a:pPr algn="r"/>
                      <a:r>
                        <a:rPr lang="id-ID" sz="1400" dirty="0" smtClean="0"/>
                        <a:t>860.000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>
            <a:normAutofit/>
          </a:bodyPr>
          <a:lstStyle/>
          <a:p>
            <a:r>
              <a:rPr lang="id-ID" sz="2400" dirty="0" smtClean="0"/>
              <a:t>Kartu persediaan : metode mtkp</a:t>
            </a:r>
            <a:endParaRPr lang="id-ID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2" y="928670"/>
          <a:ext cx="8501119" cy="538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4"/>
                <a:gridCol w="714380"/>
                <a:gridCol w="714380"/>
                <a:gridCol w="857256"/>
                <a:gridCol w="785818"/>
                <a:gridCol w="785818"/>
                <a:gridCol w="928694"/>
                <a:gridCol w="714380"/>
                <a:gridCol w="714380"/>
                <a:gridCol w="928694"/>
                <a:gridCol w="857255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Jan</a:t>
                      </a:r>
                      <a:endParaRPr lang="id-ID" sz="1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Dibeli</a:t>
                      </a:r>
                      <a:endParaRPr lang="id-ID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Digunakan</a:t>
                      </a:r>
                      <a:endParaRPr lang="id-ID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Persediaan</a:t>
                      </a:r>
                      <a:endParaRPr lang="id-ID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Total</a:t>
                      </a:r>
                    </a:p>
                    <a:p>
                      <a:pPr algn="ctr"/>
                      <a:r>
                        <a:rPr lang="id-ID" sz="1400" dirty="0" smtClean="0"/>
                        <a:t>(Rp)</a:t>
                      </a:r>
                      <a:endParaRPr lang="id-ID" sz="14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Unit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 smtClean="0"/>
                        <a:t>Harga</a:t>
                      </a:r>
                    </a:p>
                    <a:p>
                      <a:pPr algn="ctr"/>
                      <a:r>
                        <a:rPr lang="id-ID" sz="1100" dirty="0" smtClean="0"/>
                        <a:t>Per Unit</a:t>
                      </a:r>
                    </a:p>
                    <a:p>
                      <a:pPr algn="ctr"/>
                      <a:r>
                        <a:rPr lang="id-ID" sz="1100" dirty="0" smtClean="0"/>
                        <a:t>(Rp)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Total</a:t>
                      </a:r>
                    </a:p>
                    <a:p>
                      <a:pPr algn="ctr"/>
                      <a:r>
                        <a:rPr lang="id-ID" sz="1400" dirty="0" smtClean="0"/>
                        <a:t>(Rp)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Unit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 smtClean="0"/>
                        <a:t>Harga</a:t>
                      </a:r>
                    </a:p>
                    <a:p>
                      <a:pPr algn="ctr"/>
                      <a:r>
                        <a:rPr lang="id-ID" sz="1100" dirty="0" smtClean="0"/>
                        <a:t>Per Unit </a:t>
                      </a:r>
                    </a:p>
                    <a:p>
                      <a:pPr algn="ctr"/>
                      <a:r>
                        <a:rPr lang="id-ID" sz="1100" dirty="0" smtClean="0"/>
                        <a:t>(Rp)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Total</a:t>
                      </a:r>
                    </a:p>
                    <a:p>
                      <a:pPr algn="ctr"/>
                      <a:r>
                        <a:rPr lang="id-ID" sz="1400" dirty="0" smtClean="0"/>
                        <a:t>(Rp)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Unit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 smtClean="0"/>
                        <a:t>Harga</a:t>
                      </a:r>
                    </a:p>
                    <a:p>
                      <a:pPr algn="ctr"/>
                      <a:r>
                        <a:rPr lang="id-ID" sz="1100" dirty="0" smtClean="0"/>
                        <a:t>Per Unit </a:t>
                      </a:r>
                    </a:p>
                    <a:p>
                      <a:pPr algn="ctr"/>
                      <a:r>
                        <a:rPr lang="id-ID" sz="1100" dirty="0" smtClean="0"/>
                        <a:t>(Rp)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Total</a:t>
                      </a:r>
                    </a:p>
                    <a:p>
                      <a:pPr algn="ctr"/>
                      <a:r>
                        <a:rPr lang="id-ID" sz="1400" dirty="0" smtClean="0"/>
                        <a:t>(Rp)</a:t>
                      </a:r>
                      <a:endParaRPr lang="id-ID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8.000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50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400.000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400.000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2.000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60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120.000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8.000</a:t>
                      </a:r>
                    </a:p>
                    <a:p>
                      <a:pPr algn="r"/>
                      <a:r>
                        <a:rPr lang="id-ID" sz="1400" dirty="0" smtClean="0"/>
                        <a:t>2.000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50</a:t>
                      </a:r>
                    </a:p>
                    <a:p>
                      <a:pPr algn="r"/>
                      <a:r>
                        <a:rPr lang="id-ID" sz="1400" dirty="0" smtClean="0"/>
                        <a:t>60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400.000</a:t>
                      </a:r>
                    </a:p>
                    <a:p>
                      <a:pPr algn="r"/>
                      <a:r>
                        <a:rPr lang="id-ID" sz="1400" dirty="0" smtClean="0"/>
                        <a:t>120.000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 smtClean="0"/>
                    </a:p>
                    <a:p>
                      <a:pPr algn="r"/>
                      <a:r>
                        <a:rPr lang="id-ID" sz="1400" dirty="0" smtClean="0"/>
                        <a:t>520.000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2.000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70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140.000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8.000</a:t>
                      </a:r>
                    </a:p>
                    <a:p>
                      <a:pPr algn="r"/>
                      <a:r>
                        <a:rPr lang="id-ID" sz="1400" dirty="0" smtClean="0"/>
                        <a:t>2.000</a:t>
                      </a:r>
                    </a:p>
                    <a:p>
                      <a:pPr algn="r"/>
                      <a:r>
                        <a:rPr lang="id-ID" sz="1400" dirty="0" smtClean="0"/>
                        <a:t>2.000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50</a:t>
                      </a:r>
                    </a:p>
                    <a:p>
                      <a:pPr algn="r"/>
                      <a:r>
                        <a:rPr lang="id-ID" sz="1400" dirty="0" smtClean="0"/>
                        <a:t>60</a:t>
                      </a:r>
                    </a:p>
                    <a:p>
                      <a:pPr algn="r"/>
                      <a:r>
                        <a:rPr lang="id-ID" sz="1400" dirty="0" smtClean="0"/>
                        <a:t>70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400.000</a:t>
                      </a:r>
                    </a:p>
                    <a:p>
                      <a:pPr algn="r"/>
                      <a:r>
                        <a:rPr lang="id-ID" sz="1400" dirty="0" smtClean="0"/>
                        <a:t>120.000</a:t>
                      </a:r>
                    </a:p>
                    <a:p>
                      <a:pPr algn="r"/>
                      <a:r>
                        <a:rPr lang="id-ID" sz="1400" dirty="0" smtClean="0"/>
                        <a:t>140.000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 smtClean="0"/>
                    </a:p>
                    <a:p>
                      <a:pPr algn="r"/>
                      <a:endParaRPr lang="id-ID" sz="1400" dirty="0" smtClean="0"/>
                    </a:p>
                    <a:p>
                      <a:pPr algn="r"/>
                      <a:r>
                        <a:rPr lang="id-ID" sz="1400" dirty="0" smtClean="0"/>
                        <a:t>660.000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11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2.000</a:t>
                      </a: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2.000</a:t>
                      </a: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4.000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70</a:t>
                      </a: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60</a:t>
                      </a: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170.000</a:t>
                      </a: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120.000</a:t>
                      </a: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200.000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r"/>
                      <a:endParaRPr lang="id-ID" sz="14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4.000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r"/>
                      <a:endParaRPr lang="id-ID" sz="14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r"/>
                      <a:endParaRPr lang="id-ID" sz="14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200.000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r"/>
                      <a:endParaRPr lang="id-ID" sz="14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200.000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12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4.000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80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320.000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4.000</a:t>
                      </a:r>
                    </a:p>
                    <a:p>
                      <a:pPr algn="r"/>
                      <a:r>
                        <a:rPr lang="id-ID" sz="1400" dirty="0" smtClean="0"/>
                        <a:t>4.000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50</a:t>
                      </a:r>
                    </a:p>
                    <a:p>
                      <a:pPr algn="r"/>
                      <a:r>
                        <a:rPr lang="id-ID" sz="1400" dirty="0" smtClean="0"/>
                        <a:t>80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200.000</a:t>
                      </a:r>
                    </a:p>
                    <a:p>
                      <a:pPr algn="r"/>
                      <a:r>
                        <a:rPr lang="id-ID" sz="1400" dirty="0" smtClean="0"/>
                        <a:t>320.000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 smtClean="0"/>
                    </a:p>
                    <a:p>
                      <a:pPr algn="r"/>
                      <a:r>
                        <a:rPr lang="id-ID" sz="1400" dirty="0" smtClean="0"/>
                        <a:t>520.000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20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4.000</a:t>
                      </a: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1.000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80</a:t>
                      </a: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320.000</a:t>
                      </a: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80.000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3.000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50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150.000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150.000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25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1.000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50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80.000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-1.000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-80.000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3.000</a:t>
                      </a:r>
                    </a:p>
                    <a:p>
                      <a:pPr algn="r"/>
                      <a:r>
                        <a:rPr lang="id-ID" sz="1400" dirty="0" smtClean="0"/>
                        <a:t>1.000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50</a:t>
                      </a:r>
                    </a:p>
                    <a:p>
                      <a:pPr algn="r"/>
                      <a:r>
                        <a:rPr lang="id-ID" sz="1400" dirty="0" smtClean="0"/>
                        <a:t>50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150.000</a:t>
                      </a:r>
                    </a:p>
                    <a:p>
                      <a:pPr algn="r"/>
                      <a:r>
                        <a:rPr lang="id-ID" sz="1400" dirty="0" smtClean="0"/>
                        <a:t>50.000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 smtClean="0"/>
                    </a:p>
                    <a:p>
                      <a:pPr algn="r"/>
                      <a:r>
                        <a:rPr lang="id-ID" sz="1400" dirty="0" smtClean="0"/>
                        <a:t>200.000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28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6.000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90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540.000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4.000</a:t>
                      </a:r>
                    </a:p>
                    <a:p>
                      <a:pPr algn="r"/>
                      <a:r>
                        <a:rPr lang="id-ID" sz="1400" dirty="0" smtClean="0"/>
                        <a:t>6.000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50</a:t>
                      </a:r>
                    </a:p>
                    <a:p>
                      <a:pPr algn="r"/>
                      <a:r>
                        <a:rPr lang="id-ID" sz="1400" dirty="0" smtClean="0"/>
                        <a:t>90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200.000</a:t>
                      </a:r>
                    </a:p>
                    <a:p>
                      <a:pPr algn="r"/>
                      <a:r>
                        <a:rPr lang="id-ID" sz="1400" dirty="0" smtClean="0"/>
                        <a:t>540.000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 smtClean="0"/>
                    </a:p>
                    <a:p>
                      <a:pPr algn="r"/>
                      <a:r>
                        <a:rPr lang="id-ID" sz="1400" dirty="0" smtClean="0"/>
                        <a:t>740.000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b="1" dirty="0" smtClean="0"/>
              <a:t>Risiko dan pengendalian bahan</a:t>
            </a:r>
            <a:endParaRPr lang="id-ID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8358246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3714776"/>
                <a:gridCol w="41434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Kesalahan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Risiko</a:t>
                      </a:r>
                      <a:r>
                        <a:rPr lang="id-ID" baseline="0" dirty="0" smtClean="0"/>
                        <a:t> yang Ditimbulkan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Terlambat memesan bahan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Perusahaan akan mengalami kekurangan bahan, proses produksi terganggu,</a:t>
                      </a:r>
                      <a:r>
                        <a:rPr lang="id-ID" sz="1400" baseline="0" dirty="0" smtClean="0"/>
                        <a:t> pemenuhan pesanan kepada pemesan akan terganggu, dan kehilangan kesempatan untuk memperoleh pendapatan.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Memesan bahan dalam jumlah (unit) terlalu banyak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Biaya simpan terlalu besar dan laba berkurang.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3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Memesan bahan berkualitas rendah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Proses produksi menjadi tidak efisien.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Terlalu tinggi mencatat harga bahan yang dipesan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Perusahaan  akan membayar bahan terlalu tinggi (kehilangan kas), catatan persediaan bahan tidak akurat, laporan keuangan</a:t>
                      </a:r>
                      <a:r>
                        <a:rPr lang="id-ID" sz="1400" baseline="0" dirty="0" smtClean="0"/>
                        <a:t> tidak akurat.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5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Salah</a:t>
                      </a:r>
                      <a:r>
                        <a:rPr lang="id-ID" sz="1400" baseline="0" dirty="0" smtClean="0"/>
                        <a:t> mencatat dan membukukan pembelian dan pembayaran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Laporan keuangan tidak akurat, pengambilan keputusan akan keliru.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6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Memesan bahan kepada</a:t>
                      </a:r>
                      <a:r>
                        <a:rPr lang="id-ID" sz="1400" baseline="0" dirty="0" smtClean="0"/>
                        <a:t> pemasok yang tidak tepat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Bahan yang diterima tidak terjamin kualitasnya.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7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Menyimpan bahan pada</a:t>
                      </a:r>
                      <a:r>
                        <a:rPr lang="id-ID" sz="1400" baseline="0" dirty="0" smtClean="0"/>
                        <a:t> tempat yang tidak semestinya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Rawan terhadap pencurian dan penyalahgunaan bahan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39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/>
          </a:bodyPr>
          <a:lstStyle/>
          <a:p>
            <a:r>
              <a:rPr lang="id-ID" sz="2400" dirty="0" smtClean="0"/>
              <a:t>Kartu persediaan : metode rata-rata</a:t>
            </a:r>
            <a:endParaRPr lang="id-ID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2" y="1039516"/>
          <a:ext cx="8501119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4"/>
                <a:gridCol w="714380"/>
                <a:gridCol w="714380"/>
                <a:gridCol w="857256"/>
                <a:gridCol w="714380"/>
                <a:gridCol w="785818"/>
                <a:gridCol w="857256"/>
                <a:gridCol w="785818"/>
                <a:gridCol w="714380"/>
                <a:gridCol w="928694"/>
                <a:gridCol w="928693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Jan</a:t>
                      </a:r>
                      <a:endParaRPr lang="id-ID" sz="1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Dibeli</a:t>
                      </a:r>
                      <a:endParaRPr lang="id-ID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Digunakan</a:t>
                      </a:r>
                      <a:endParaRPr lang="id-ID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Persediaan</a:t>
                      </a:r>
                      <a:endParaRPr lang="id-ID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Total</a:t>
                      </a:r>
                    </a:p>
                    <a:p>
                      <a:pPr algn="ctr"/>
                      <a:r>
                        <a:rPr lang="id-ID" sz="1400" dirty="0" smtClean="0"/>
                        <a:t>(Rp)</a:t>
                      </a:r>
                      <a:endParaRPr lang="id-ID" sz="14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Unit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 smtClean="0"/>
                        <a:t>Harga</a:t>
                      </a:r>
                    </a:p>
                    <a:p>
                      <a:pPr algn="ctr"/>
                      <a:r>
                        <a:rPr lang="id-ID" sz="1100" dirty="0" smtClean="0"/>
                        <a:t>Per Unit</a:t>
                      </a:r>
                    </a:p>
                    <a:p>
                      <a:pPr algn="ctr"/>
                      <a:r>
                        <a:rPr lang="id-ID" sz="1100" dirty="0" smtClean="0"/>
                        <a:t>(Rp)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Total</a:t>
                      </a:r>
                    </a:p>
                    <a:p>
                      <a:pPr algn="ctr"/>
                      <a:r>
                        <a:rPr lang="id-ID" sz="1400" dirty="0" smtClean="0"/>
                        <a:t>(Rp)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Unit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 smtClean="0"/>
                        <a:t>Harga</a:t>
                      </a:r>
                    </a:p>
                    <a:p>
                      <a:pPr algn="ctr"/>
                      <a:r>
                        <a:rPr lang="id-ID" sz="1100" dirty="0" smtClean="0"/>
                        <a:t>Per Unit </a:t>
                      </a:r>
                    </a:p>
                    <a:p>
                      <a:pPr algn="ctr"/>
                      <a:r>
                        <a:rPr lang="id-ID" sz="1100" dirty="0" smtClean="0"/>
                        <a:t>(Rp)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Total</a:t>
                      </a:r>
                    </a:p>
                    <a:p>
                      <a:pPr algn="ctr"/>
                      <a:r>
                        <a:rPr lang="id-ID" sz="1400" dirty="0" smtClean="0"/>
                        <a:t>(Rp)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Unit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100" dirty="0" smtClean="0"/>
                        <a:t>Harga</a:t>
                      </a:r>
                    </a:p>
                    <a:p>
                      <a:pPr algn="ctr"/>
                      <a:r>
                        <a:rPr lang="id-ID" sz="1100" dirty="0" smtClean="0"/>
                        <a:t>Per Unit </a:t>
                      </a:r>
                    </a:p>
                    <a:p>
                      <a:pPr algn="ctr"/>
                      <a:r>
                        <a:rPr lang="id-ID" sz="1100" dirty="0" smtClean="0"/>
                        <a:t>(Rp)</a:t>
                      </a:r>
                      <a:endParaRPr lang="id-ID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Total</a:t>
                      </a:r>
                    </a:p>
                    <a:p>
                      <a:pPr algn="ctr"/>
                      <a:r>
                        <a:rPr lang="id-ID" sz="1400" dirty="0" smtClean="0"/>
                        <a:t>(Rp)</a:t>
                      </a:r>
                      <a:endParaRPr lang="id-ID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8.000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50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400.000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400.000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2.000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60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120.000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10.000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520.000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520.000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2.000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70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140.000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12.000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660.000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660.000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11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8.000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440.000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4.000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220.000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220.000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12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4.000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80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320.000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8.000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67,5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540.000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540.000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20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67,5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337.500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3.000</a:t>
                      </a:r>
                      <a:endParaRPr lang="id-ID" sz="1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67,5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202.500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>
                          <a:solidFill>
                            <a:srgbClr val="0000FF"/>
                          </a:solidFill>
                        </a:rPr>
                        <a:t>202.500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25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1.000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67,5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67.500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-1.000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-67.500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4.000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67,5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270.000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270.000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28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6.000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90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540.000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10.000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810.000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810.000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Perencanaan kebutuhan bahan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Perencanaan kebutuhan bahan berkaitan dengan 2 faktor, yaitu:</a:t>
            </a:r>
          </a:p>
          <a:p>
            <a:pPr marL="514350" indent="-514350">
              <a:buAutoNum type="arabicPeriod"/>
            </a:pPr>
            <a:r>
              <a:rPr lang="id-ID" dirty="0" smtClean="0"/>
              <a:t>Kuantitas dipesan</a:t>
            </a:r>
          </a:p>
          <a:p>
            <a:pPr marL="514350" indent="-514350">
              <a:buAutoNum type="arabicPeriod"/>
            </a:pPr>
            <a:r>
              <a:rPr lang="id-ID" dirty="0" smtClean="0"/>
              <a:t>Waktu (saat) pesan</a:t>
            </a:r>
          </a:p>
          <a:p>
            <a:pPr marL="514350" indent="-514350"/>
            <a:r>
              <a:rPr lang="id-ID" dirty="0" smtClean="0"/>
              <a:t>Kuantitas dipesan</a:t>
            </a:r>
          </a:p>
          <a:p>
            <a:pPr marL="514350" indent="-514350">
              <a:buNone/>
            </a:pPr>
            <a:r>
              <a:rPr lang="id-ID" dirty="0" smtClean="0"/>
              <a:t>	kuantitas pesanan ekonomis </a:t>
            </a:r>
            <a:r>
              <a:rPr lang="id-ID" i="1" dirty="0" smtClean="0"/>
              <a:t>(economic order quantity (EOQ)) </a:t>
            </a:r>
            <a:r>
              <a:rPr lang="id-ID" dirty="0" smtClean="0"/>
              <a:t>menunjukkan jumlah pesanan persediaan pada satu waktu yang meminimalkan biaya tahunan persediaan.</a:t>
            </a:r>
          </a:p>
          <a:p>
            <a:pPr marL="514350" indent="-514350">
              <a:buNone/>
            </a:pPr>
            <a:r>
              <a:rPr lang="id-ID" i="1" dirty="0" smtClean="0"/>
              <a:t>	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EOQ dihitung dengan formula sbb:</a:t>
            </a:r>
          </a:p>
          <a:p>
            <a:pPr>
              <a:buNone/>
            </a:pPr>
            <a:r>
              <a:rPr lang="id-ID" dirty="0" smtClean="0"/>
              <a:t>			</a:t>
            </a:r>
          </a:p>
          <a:p>
            <a:pPr>
              <a:buNone/>
            </a:pPr>
            <a:r>
              <a:rPr lang="id-ID" dirty="0" smtClean="0"/>
              <a:t>			EOQ = √2(kb)(Bp)</a:t>
            </a:r>
          </a:p>
          <a:p>
            <a:pPr>
              <a:buNone/>
            </a:pPr>
            <a:r>
              <a:rPr lang="id-ID" dirty="0" smtClean="0"/>
              <a:t>				     (k)(Bs)</a:t>
            </a:r>
          </a:p>
          <a:p>
            <a:pPr>
              <a:buNone/>
            </a:pPr>
            <a:r>
              <a:rPr lang="id-ID" dirty="0" smtClean="0"/>
              <a:t>Keterangan:</a:t>
            </a:r>
          </a:p>
          <a:p>
            <a:pPr>
              <a:buNone/>
            </a:pPr>
            <a:r>
              <a:rPr lang="id-ID" dirty="0" smtClean="0"/>
              <a:t>Kb	: Kebutuhan tahunan bahan (unit)</a:t>
            </a:r>
          </a:p>
          <a:p>
            <a:pPr>
              <a:buNone/>
            </a:pPr>
            <a:r>
              <a:rPr lang="id-ID" dirty="0" smtClean="0"/>
              <a:t>Bp	: Biaya pesan per pesanan</a:t>
            </a:r>
          </a:p>
          <a:p>
            <a:pPr>
              <a:buNone/>
            </a:pPr>
            <a:r>
              <a:rPr lang="id-ID" dirty="0" smtClean="0"/>
              <a:t>K		: Harga bahan per unit</a:t>
            </a:r>
          </a:p>
          <a:p>
            <a:pPr>
              <a:buNone/>
            </a:pPr>
            <a:r>
              <a:rPr lang="id-ID" dirty="0" smtClean="0"/>
              <a:t>Bs	: Biaya simpan (%)</a:t>
            </a:r>
            <a:endParaRPr lang="id-ID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86116" y="3071810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Contoh perhitungan EOQ</a:t>
            </a:r>
          </a:p>
          <a:p>
            <a:pPr>
              <a:buNone/>
            </a:pPr>
            <a:r>
              <a:rPr lang="id-ID" dirty="0" smtClean="0"/>
              <a:t>	perusahaan mempunyai kebutuhan tahunan bahan sebanyak 5.200 unit dengan harga Rp.2.000 per unit, biaya pesan Rp.10.000, dan biaya simpan 20% dari nilai persediaan pertahun.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	EOQ	= √2(5.200 unit)(Rp.10.000)</a:t>
            </a:r>
          </a:p>
          <a:p>
            <a:pPr>
              <a:buNone/>
            </a:pPr>
            <a:r>
              <a:rPr lang="id-ID" dirty="0" smtClean="0"/>
              <a:t>			        (Rp.2.000)(0,20)</a:t>
            </a:r>
          </a:p>
          <a:p>
            <a:pPr>
              <a:buNone/>
            </a:pPr>
            <a:r>
              <a:rPr lang="id-ID" dirty="0" smtClean="0"/>
              <a:t>			= 510 unit	</a:t>
            </a:r>
            <a:endParaRPr lang="id-ID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00298" y="5072074"/>
            <a:ext cx="39290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Penentuan Waktu Pesan</a:t>
            </a:r>
          </a:p>
          <a:p>
            <a:pPr>
              <a:buNone/>
            </a:pPr>
            <a:r>
              <a:rPr lang="id-ID" dirty="0" smtClean="0"/>
              <a:t>	Ada 3 faktor, kapan harus membeli bahan: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Waktu tunggu </a:t>
            </a:r>
            <a:r>
              <a:rPr lang="id-ID" i="1" dirty="0" smtClean="0"/>
              <a:t>(lead time)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Tingkat penggunaan persediaan</a:t>
            </a:r>
          </a:p>
          <a:p>
            <a:pPr marL="514350" indent="-514350">
              <a:buFont typeface="+mj-lt"/>
              <a:buAutoNum type="arabicParenR"/>
            </a:pPr>
            <a:r>
              <a:rPr lang="id-ID" dirty="0" smtClean="0"/>
              <a:t>Persediaan pengaman </a:t>
            </a:r>
            <a:r>
              <a:rPr lang="id-ID" i="1" dirty="0" smtClean="0"/>
              <a:t>(safety stock)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id-ID" dirty="0" smtClean="0"/>
              <a:t>Waktu tunggu adalah jangka waktu antara penempatan pesanan bahan dan bahan tersebut tiba di pabrik untuk produksi.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id-ID" dirty="0" smtClean="0"/>
              <a:t>Persediaan pengaman adalah jumlah minimum persediaan yang harus ada untuk menjaga kemungkinan keterlambatan datangnya bahan yang dipesan agar tidak mengganggu proses produksi.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pengendalian bahan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d-ID" dirty="0" smtClean="0"/>
              <a:t>Tujuan utama pengendalian bahan adalah agar perusahaan dapat melakukan pesanan bahan pada waktu yang tepat dengan sumber-sumber terbaik untuk memperoleh jumlah kuantitas yang tepat dan pada harga dan kualitas yang semestinya.</a:t>
            </a:r>
          </a:p>
          <a:p>
            <a:pPr>
              <a:buNone/>
            </a:pPr>
            <a:r>
              <a:rPr lang="id-ID" dirty="0" smtClean="0"/>
              <a:t>Terdapat dua metode pengendalian bahan, yaitu metode siklus pesanan </a:t>
            </a:r>
            <a:r>
              <a:rPr lang="id-ID" i="1" dirty="0" smtClean="0"/>
              <a:t>(order cycling)</a:t>
            </a:r>
            <a:r>
              <a:rPr lang="id-ID" dirty="0" smtClean="0"/>
              <a:t> dan metode minimum maksimum </a:t>
            </a:r>
            <a:r>
              <a:rPr lang="id-ID" i="1" dirty="0" smtClean="0"/>
              <a:t>(min-max)</a:t>
            </a:r>
            <a:r>
              <a:rPr lang="id-ID" dirty="0" smtClean="0"/>
              <a:t>.</a:t>
            </a:r>
          </a:p>
          <a:p>
            <a:pPr>
              <a:buNone/>
            </a:pPr>
            <a:r>
              <a:rPr lang="id-ID" dirty="0" smtClean="0"/>
              <a:t>Metode siklus pesanan adalah metode pengendalian kuantitas persediaan melalui pemeriksaan secara periodik terhadap status kuantitas bahan.</a:t>
            </a:r>
          </a:p>
          <a:p>
            <a:pPr>
              <a:buNone/>
            </a:pPr>
            <a:r>
              <a:rPr lang="id-ID" smtClean="0"/>
              <a:t>Metode min-max adalah metode pengendalian kuantitas persediaan dengan memantau jumlah maksimum dan minimum persediaan.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b="1" u="sng" dirty="0" smtClean="0"/>
              <a:t>Pengendalian Intern terhadap Bahan</a:t>
            </a:r>
          </a:p>
          <a:p>
            <a:pPr>
              <a:buNone/>
            </a:pPr>
            <a:r>
              <a:rPr lang="id-ID" dirty="0" smtClean="0"/>
              <a:t>Pengendalian intern dimulai sejak disetujuinya anggaran penjualan dan produksi sampai dengan produk selesai diproses dan siap dikirim ke pemesan atau gudang.</a:t>
            </a:r>
          </a:p>
          <a:p>
            <a:pPr>
              <a:buNone/>
            </a:pPr>
            <a:r>
              <a:rPr lang="id-ID" dirty="0" smtClean="0"/>
              <a:t>Pengendalian intern harus dirancang sesuai kebutuhan perusahaan, yaitu adanya pemisahan fungsi (tanggung jawab) untuk mencegah kemungkinan penyalahgunaan kekayaan perusahaan.</a:t>
            </a:r>
          </a:p>
          <a:p>
            <a:pPr>
              <a:buNone/>
            </a:pPr>
            <a:r>
              <a:rPr lang="id-ID" dirty="0" smtClean="0"/>
              <a:t>Fungsi yang sebaiknya dipisah satu satu dengan yang lain adalah fungsi pelaksanaan transaksi, pencatatan transaksi, dan penyimpanan kekayaan perusahaan.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Prosedur pembelian bahan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Prosedur pembelian bahan mencakup beberapa kegiatan, yaitu:</a:t>
            </a:r>
          </a:p>
          <a:p>
            <a:r>
              <a:rPr lang="id-ID" dirty="0" smtClean="0"/>
              <a:t>Permintaan pembelian</a:t>
            </a:r>
          </a:p>
          <a:p>
            <a:r>
              <a:rPr lang="id-ID" dirty="0" smtClean="0"/>
              <a:t>Pembelian bahan</a:t>
            </a:r>
          </a:p>
          <a:p>
            <a:r>
              <a:rPr lang="id-ID" dirty="0" smtClean="0"/>
              <a:t>Penerimaan bahan sekaligus penyimpanan</a:t>
            </a:r>
          </a:p>
          <a:p>
            <a:r>
              <a:rPr lang="id-ID" dirty="0" smtClean="0"/>
              <a:t>Persetujuan faktur dari pemasok</a:t>
            </a:r>
          </a:p>
          <a:p>
            <a:r>
              <a:rPr lang="id-ID" dirty="0" smtClean="0"/>
              <a:t>Pembayaran kepada pemasok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7686700" cy="6170008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per</a:t>
            </a:r>
            <a:endParaRPr lang="id-ID" dirty="0"/>
          </a:p>
        </p:txBody>
      </p:sp>
      <p:sp>
        <p:nvSpPr>
          <p:cNvPr id="4" name="Rounded Rectangle 3"/>
          <p:cNvSpPr/>
          <p:nvPr/>
        </p:nvSpPr>
        <p:spPr>
          <a:xfrm>
            <a:off x="500034" y="285728"/>
            <a:ext cx="257176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/>
              <a:t>PERMINTAAN PEMBELIAN</a:t>
            </a:r>
            <a:endParaRPr lang="id-ID" sz="1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500034" y="1142984"/>
            <a:ext cx="1785950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00" b="1" u="sng" dirty="0" smtClean="0"/>
              <a:t>Bagian Pembelian</a:t>
            </a:r>
          </a:p>
          <a:p>
            <a:pPr algn="ctr"/>
            <a:r>
              <a:rPr lang="id-ID" sz="1100" dirty="0" smtClean="0"/>
              <a:t>Menerbitkan order pembelian untuk pemasok, B. Akuntansi, B. Penerimaan, B. Gudang dan pencatatan persediaan </a:t>
            </a:r>
            <a:endParaRPr lang="id-ID" sz="1100" dirty="0"/>
          </a:p>
        </p:txBody>
      </p:sp>
      <p:sp>
        <p:nvSpPr>
          <p:cNvPr id="6" name="Rounded Rectangle 5"/>
          <p:cNvSpPr/>
          <p:nvPr/>
        </p:nvSpPr>
        <p:spPr>
          <a:xfrm>
            <a:off x="2714612" y="1142984"/>
            <a:ext cx="1571636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00" b="1" u="sng" dirty="0" smtClean="0"/>
              <a:t>Pemasok</a:t>
            </a:r>
          </a:p>
          <a:p>
            <a:pPr>
              <a:buFont typeface="Arial" pitchFamily="34" charset="0"/>
              <a:buChar char="•"/>
            </a:pPr>
            <a:r>
              <a:rPr lang="id-ID" sz="1100" dirty="0" smtClean="0"/>
              <a:t> Mengembalikan tembusan order pembelian ke bagian pembelian</a:t>
            </a:r>
          </a:p>
          <a:p>
            <a:pPr>
              <a:buFont typeface="Arial" pitchFamily="34" charset="0"/>
              <a:buChar char="•"/>
            </a:pPr>
            <a:r>
              <a:rPr lang="id-ID" sz="1100" dirty="0" smtClean="0"/>
              <a:t> Mengirim bahan</a:t>
            </a:r>
          </a:p>
          <a:p>
            <a:pPr>
              <a:buFont typeface="Arial" pitchFamily="34" charset="0"/>
              <a:buChar char="•"/>
            </a:pPr>
            <a:r>
              <a:rPr lang="id-ID" sz="1100" dirty="0" smtClean="0"/>
              <a:t> Mengirim faktur </a:t>
            </a:r>
            <a:endParaRPr lang="id-ID" sz="1100" dirty="0"/>
          </a:p>
        </p:txBody>
      </p:sp>
      <p:sp>
        <p:nvSpPr>
          <p:cNvPr id="7" name="Rounded Rectangle 6"/>
          <p:cNvSpPr/>
          <p:nvPr/>
        </p:nvSpPr>
        <p:spPr>
          <a:xfrm>
            <a:off x="2071670" y="3286124"/>
            <a:ext cx="2357454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00" b="1" u="sng" dirty="0" smtClean="0"/>
              <a:t>Bagian Penerimaan</a:t>
            </a:r>
          </a:p>
          <a:p>
            <a:pPr algn="ctr"/>
            <a:r>
              <a:rPr lang="id-ID" sz="1100" dirty="0" smtClean="0"/>
              <a:t>Menerima bahan dan menerbitkan laporan penerimaan untuk bagian pembelian, gudang, dan bagian akuntansi</a:t>
            </a:r>
            <a:endParaRPr lang="id-ID" sz="1100" dirty="0"/>
          </a:p>
        </p:txBody>
      </p:sp>
      <p:sp>
        <p:nvSpPr>
          <p:cNvPr id="8" name="Rounded Rectangle 7"/>
          <p:cNvSpPr/>
          <p:nvPr/>
        </p:nvSpPr>
        <p:spPr>
          <a:xfrm>
            <a:off x="2285984" y="5072098"/>
            <a:ext cx="1928826" cy="10001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00" b="1" u="sng" dirty="0" smtClean="0"/>
              <a:t>Bagian Gudang</a:t>
            </a:r>
          </a:p>
          <a:p>
            <a:pPr algn="ctr"/>
            <a:r>
              <a:rPr lang="id-ID" sz="1100" dirty="0" smtClean="0"/>
              <a:t>Menyimpan bahan pada tempat yang semestinya</a:t>
            </a:r>
            <a:endParaRPr lang="id-ID" sz="1100" dirty="0"/>
          </a:p>
        </p:txBody>
      </p:sp>
      <p:sp>
        <p:nvSpPr>
          <p:cNvPr id="9" name="Rounded Rectangle 8"/>
          <p:cNvSpPr/>
          <p:nvPr/>
        </p:nvSpPr>
        <p:spPr>
          <a:xfrm>
            <a:off x="4929190" y="1428736"/>
            <a:ext cx="2000264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00" b="1" u="sng" dirty="0" smtClean="0"/>
              <a:t>Bagian Akuntansi</a:t>
            </a:r>
          </a:p>
          <a:p>
            <a:pPr>
              <a:buFont typeface="Wingdings" pitchFamily="2" charset="2"/>
              <a:buChar char="ü"/>
            </a:pPr>
            <a:r>
              <a:rPr lang="id-ID" sz="1100" dirty="0" smtClean="0"/>
              <a:t> Memverifikasi faktur, laporan penerimaan, dan order pembelian untuk persetujuan faktur dari pemasok</a:t>
            </a:r>
          </a:p>
          <a:p>
            <a:pPr>
              <a:buFont typeface="Wingdings" pitchFamily="2" charset="2"/>
              <a:buChar char="ü"/>
            </a:pPr>
            <a:r>
              <a:rPr lang="id-ID" sz="1100" dirty="0" smtClean="0"/>
              <a:t> Menyiapkan kupon pembayaran dan mengirimkannya ke bagian pembayaran dan pencatatan persediaan</a:t>
            </a:r>
            <a:endParaRPr lang="id-ID" sz="1100" dirty="0"/>
          </a:p>
        </p:txBody>
      </p:sp>
      <p:sp>
        <p:nvSpPr>
          <p:cNvPr id="10" name="Rounded Rectangle 9"/>
          <p:cNvSpPr/>
          <p:nvPr/>
        </p:nvSpPr>
        <p:spPr>
          <a:xfrm>
            <a:off x="6500826" y="4143380"/>
            <a:ext cx="178595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00" b="1" u="sng" dirty="0" smtClean="0"/>
              <a:t>Bagian Pembayaran</a:t>
            </a:r>
          </a:p>
          <a:p>
            <a:pPr algn="ctr"/>
            <a:r>
              <a:rPr lang="id-ID" sz="1100" dirty="0" smtClean="0"/>
              <a:t>Melakukan pembayaran</a:t>
            </a:r>
            <a:endParaRPr lang="id-ID" sz="1100" dirty="0"/>
          </a:p>
        </p:txBody>
      </p:sp>
      <p:sp>
        <p:nvSpPr>
          <p:cNvPr id="11" name="Rounded Rectangle 10"/>
          <p:cNvSpPr/>
          <p:nvPr/>
        </p:nvSpPr>
        <p:spPr>
          <a:xfrm>
            <a:off x="4786314" y="5429264"/>
            <a:ext cx="2143140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00" b="1" u="sng" dirty="0" smtClean="0"/>
              <a:t>Bagian Persediaan</a:t>
            </a:r>
          </a:p>
          <a:p>
            <a:pPr algn="ctr"/>
            <a:r>
              <a:rPr lang="id-ID" sz="1100" dirty="0" smtClean="0"/>
              <a:t>Mencatat kuantitas dan nilai rupiah yang dibeli</a:t>
            </a:r>
            <a:endParaRPr lang="id-ID" sz="1100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1393009" y="96438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285984" y="200024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-320709" y="4036223"/>
            <a:ext cx="307104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8" idx="1"/>
          </p:cNvCxnSpPr>
          <p:nvPr/>
        </p:nvCxnSpPr>
        <p:spPr>
          <a:xfrm>
            <a:off x="1214414" y="5572140"/>
            <a:ext cx="1071570" cy="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214414" y="4784734"/>
            <a:ext cx="32861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3929852" y="5357826"/>
            <a:ext cx="114221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11" idx="1"/>
          </p:cNvCxnSpPr>
          <p:nvPr/>
        </p:nvCxnSpPr>
        <p:spPr>
          <a:xfrm>
            <a:off x="4500562" y="592933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2035951" y="2464587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2500298" y="2928934"/>
            <a:ext cx="242889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0800000">
            <a:off x="2285984" y="164305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286248" y="207167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>
            <a:off x="5179223" y="4536289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10" idx="1"/>
          </p:cNvCxnSpPr>
          <p:nvPr/>
        </p:nvCxnSpPr>
        <p:spPr>
          <a:xfrm>
            <a:off x="6072198" y="457200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5400000">
            <a:off x="3286910" y="2928934"/>
            <a:ext cx="71358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7" idx="2"/>
            <a:endCxn id="8" idx="0"/>
          </p:cNvCxnSpPr>
          <p:nvPr/>
        </p:nvCxnSpPr>
        <p:spPr>
          <a:xfrm rot="5400000">
            <a:off x="2964633" y="4786334"/>
            <a:ext cx="5715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Prosedur penggunaan bahan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/>
          <a:lstStyle/>
          <a:p>
            <a:pPr>
              <a:buNone/>
            </a:pPr>
            <a:endParaRPr lang="id-ID" dirty="0"/>
          </a:p>
        </p:txBody>
      </p:sp>
      <p:sp>
        <p:nvSpPr>
          <p:cNvPr id="4" name="Rounded Rectangle 3"/>
          <p:cNvSpPr/>
          <p:nvPr/>
        </p:nvSpPr>
        <p:spPr>
          <a:xfrm>
            <a:off x="571472" y="1071546"/>
            <a:ext cx="2428892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u="sng" dirty="0" smtClean="0"/>
              <a:t>Bagian Produksi</a:t>
            </a:r>
          </a:p>
          <a:p>
            <a:pPr algn="ctr"/>
            <a:r>
              <a:rPr lang="id-ID" sz="1400" dirty="0" smtClean="0"/>
              <a:t>Mengisi formulir permintaan bahan dan menyerahkan ke bagian gudang</a:t>
            </a:r>
            <a:endParaRPr lang="id-ID" sz="1400" dirty="0"/>
          </a:p>
        </p:txBody>
      </p:sp>
      <p:sp>
        <p:nvSpPr>
          <p:cNvPr id="5" name="Rounded Rectangle 4"/>
          <p:cNvSpPr/>
          <p:nvPr/>
        </p:nvSpPr>
        <p:spPr>
          <a:xfrm>
            <a:off x="571472" y="3071810"/>
            <a:ext cx="2428892" cy="314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u="sng" dirty="0" smtClean="0"/>
              <a:t>Bagian Gudang</a:t>
            </a:r>
          </a:p>
          <a:p>
            <a:pPr>
              <a:buFont typeface="Wingdings" pitchFamily="2" charset="2"/>
              <a:buChar char="Ø"/>
            </a:pPr>
            <a:r>
              <a:rPr lang="id-ID" sz="1400" dirty="0" smtClean="0"/>
              <a:t> Melengkapi formulir permintaan bahan dengan mengisi kuantitas bahan yang dikeluarkan dari gudang</a:t>
            </a:r>
          </a:p>
          <a:p>
            <a:pPr>
              <a:buFont typeface="Wingdings" pitchFamily="2" charset="2"/>
              <a:buChar char="Ø"/>
            </a:pPr>
            <a:r>
              <a:rPr lang="id-ID" sz="1400" dirty="0" smtClean="0"/>
              <a:t> Mendistribusikan formulir permintaan ke bagian akuntansi dan pencatatan persediaan</a:t>
            </a:r>
          </a:p>
          <a:p>
            <a:endParaRPr lang="id-ID" sz="1200" dirty="0" smtClean="0"/>
          </a:p>
          <a:p>
            <a:pPr>
              <a:buFont typeface="Wingdings" pitchFamily="2" charset="2"/>
              <a:buChar char="Ø"/>
            </a:pPr>
            <a:endParaRPr lang="id-ID" sz="1200" dirty="0"/>
          </a:p>
        </p:txBody>
      </p:sp>
      <p:sp>
        <p:nvSpPr>
          <p:cNvPr id="6" name="Rounded Rectangle 5"/>
          <p:cNvSpPr/>
          <p:nvPr/>
        </p:nvSpPr>
        <p:spPr>
          <a:xfrm>
            <a:off x="4643438" y="3143248"/>
            <a:ext cx="2571768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u="sng" dirty="0" smtClean="0"/>
              <a:t>Bagian Akuntansi</a:t>
            </a:r>
          </a:p>
          <a:p>
            <a:pPr algn="ctr"/>
            <a:r>
              <a:rPr lang="id-ID" sz="1400" dirty="0" smtClean="0"/>
              <a:t>Mencatat penggunaan bahan ke dalam jurnal</a:t>
            </a:r>
            <a:endParaRPr lang="id-ID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4643438" y="4929198"/>
            <a:ext cx="2571768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u="sng" dirty="0" smtClean="0"/>
              <a:t>Bagian Akuntansi</a:t>
            </a:r>
          </a:p>
          <a:p>
            <a:pPr algn="ctr"/>
            <a:r>
              <a:rPr lang="id-ID" sz="1400" dirty="0" smtClean="0"/>
              <a:t>Mencatat kuantitas dan nilai rupiah bahan yang digunakan</a:t>
            </a:r>
            <a:endParaRPr lang="id-ID" sz="1400" dirty="0"/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 rot="5400000">
            <a:off x="1607323" y="289321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3"/>
            <a:endCxn id="6" idx="1"/>
          </p:cNvCxnSpPr>
          <p:nvPr/>
        </p:nvCxnSpPr>
        <p:spPr>
          <a:xfrm flipV="1">
            <a:off x="3000364" y="3786190"/>
            <a:ext cx="164307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3"/>
            <a:endCxn id="7" idx="1"/>
          </p:cNvCxnSpPr>
          <p:nvPr/>
        </p:nvCxnSpPr>
        <p:spPr>
          <a:xfrm>
            <a:off x="3000364" y="4643446"/>
            <a:ext cx="1643074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Akuntansi bahan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Terdapat dua sistem untuk mencatat pembelian dan penggunaan bahan, yaitu: Sistem periodik (sistem fisik) dan Sistem perpetual.</a:t>
            </a:r>
          </a:p>
          <a:p>
            <a:r>
              <a:rPr lang="id-ID" b="1" i="1" dirty="0" smtClean="0"/>
              <a:t>Sistem periodik</a:t>
            </a:r>
          </a:p>
          <a:p>
            <a:pPr>
              <a:buNone/>
            </a:pPr>
            <a:r>
              <a:rPr lang="id-ID" dirty="0" smtClean="0"/>
              <a:t>	pembelian bahan dicatat pada akun pembelian. Mutasi bahan tidak dicatat pada pembukuan perusahaan sehingga biaya bahan yang digunakan tidak dapat diketahui sewaktu-waktu. Biaya bahan yang digunakan untuk produksi dihitung setelah perusahaan melakukan perhitungan fisik terhadap bahan yang belum digunakan. Perhitungan fisik umumnya dilakukan pada akhir periode akuntansi.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Penentuan biaya bahan yang digunakan untuk produksi adalah: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sz="2000" dirty="0" smtClean="0"/>
              <a:t>	persediaan bahan awal periode		xxx</a:t>
            </a:r>
          </a:p>
          <a:p>
            <a:pPr>
              <a:buNone/>
            </a:pPr>
            <a:r>
              <a:rPr lang="id-ID" sz="2000" dirty="0" smtClean="0"/>
              <a:t>	(+) Pembelian bahan satu periode		xxx</a:t>
            </a:r>
          </a:p>
          <a:p>
            <a:pPr>
              <a:buNone/>
            </a:pPr>
            <a:r>
              <a:rPr lang="id-ID" sz="2000" dirty="0" smtClean="0"/>
              <a:t>	Bahan tersedia untuk digunakan		xxx</a:t>
            </a:r>
          </a:p>
          <a:p>
            <a:pPr>
              <a:buNone/>
            </a:pPr>
            <a:r>
              <a:rPr lang="id-ID" sz="2000" dirty="0" smtClean="0"/>
              <a:t>	(-) Persediaan bahan akhir periode (fisik)	(xxx)</a:t>
            </a:r>
          </a:p>
          <a:p>
            <a:pPr>
              <a:buNone/>
            </a:pPr>
            <a:r>
              <a:rPr lang="id-ID" sz="2000" dirty="0" smtClean="0"/>
              <a:t>	Biaya bahan yang digunakan			xxx</a:t>
            </a:r>
            <a:endParaRPr lang="id-ID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929322" y="3714752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929322" y="4500570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462</TotalTime>
  <Words>1779</Words>
  <Application>Microsoft Office PowerPoint</Application>
  <PresentationFormat>On-screen Show (4:3)</PresentationFormat>
  <Paragraphs>819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Opulent</vt:lpstr>
      <vt:lpstr>BIAYA BAHAN</vt:lpstr>
      <vt:lpstr>bahan</vt:lpstr>
      <vt:lpstr>Risiko dan pengendalian bahan</vt:lpstr>
      <vt:lpstr>PowerPoint Presentation</vt:lpstr>
      <vt:lpstr>Prosedur pembelian bahan</vt:lpstr>
      <vt:lpstr>PowerPoint Presentation</vt:lpstr>
      <vt:lpstr>Prosedur penggunaan bahan</vt:lpstr>
      <vt:lpstr>Akuntansi bahan</vt:lpstr>
      <vt:lpstr>PowerPoint Presentation</vt:lpstr>
      <vt:lpstr>PowerPoint Presentation</vt:lpstr>
      <vt:lpstr>PowerPoint Presentation</vt:lpstr>
      <vt:lpstr>Penentuan harga perolehan bahan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Penentuan biaya bahan digunakan</vt:lpstr>
      <vt:lpstr>PowerPoint Presentation</vt:lpstr>
      <vt:lpstr>Kartu persediaan : metode identifikasi khusus</vt:lpstr>
      <vt:lpstr>PowerPoint Presentation</vt:lpstr>
      <vt:lpstr>Kartu persediaan: metode mpkp</vt:lpstr>
      <vt:lpstr>Kartu persediaan : metode mtkp</vt:lpstr>
      <vt:lpstr>Kartu persediaan : metode rata-rata</vt:lpstr>
      <vt:lpstr>Perencanaan kebutuhan bahan</vt:lpstr>
      <vt:lpstr>PowerPoint Presentation</vt:lpstr>
      <vt:lpstr>PowerPoint Presentation</vt:lpstr>
      <vt:lpstr>PowerPoint Presentation</vt:lpstr>
      <vt:lpstr>Metode pengendalian bahan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BIAYA BAHAN</dc:title>
  <dc:creator>ASUS</dc:creator>
  <cp:lastModifiedBy>ASUS</cp:lastModifiedBy>
  <cp:revision>80</cp:revision>
  <dcterms:created xsi:type="dcterms:W3CDTF">2015-12-08T01:07:24Z</dcterms:created>
  <dcterms:modified xsi:type="dcterms:W3CDTF">2017-10-10T14:30:12Z</dcterms:modified>
</cp:coreProperties>
</file>